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61EDF-5C79-4A24-A7D7-3E0FFB6B70AC}" v="1" dt="2025-09-26T12:47:01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>
        <p:scale>
          <a:sx n="140" d="100"/>
          <a:sy n="140" d="100"/>
        </p:scale>
        <p:origin x="-4384" y="-29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06845-32E1-4397-A878-7DC405884055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F3E32-4FB8-467D-A71D-9585E3908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41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DF3E32-4FB8-467D-A71D-9585E39089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706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0DB1-B6AD-4768-BFE0-C1F1C035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9388800" cy="748800"/>
          </a:xfrm>
        </p:spPr>
        <p:txBody>
          <a:bodyPr anchor="b"/>
          <a:lstStyle>
            <a:lvl1pPr algn="l"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87CF1-E665-4FFD-8BCA-4938CF135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1476000"/>
            <a:ext cx="9388800" cy="4428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57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EABD-F779-4B43-88F3-13F25969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3B4FE-9000-4725-805A-95B5B237B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EA412-32C7-4E09-8CA0-A8EDFC64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114-DCB2-4EA7-BB12-2DA09729D55E}" type="datetime1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F23BA-A82E-460C-99CF-F9A186C2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MCC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C3B3E-A853-42B0-A699-64DD702E2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50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58847-6D85-460D-BAFA-2B4EB82F7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0"/>
            <a:ext cx="7200000" cy="6696000"/>
          </a:xfrm>
        </p:spPr>
        <p:txBody>
          <a:bodyPr anchor="ctr" anchorCtr="0"/>
          <a:lstStyle>
            <a:lvl1pPr>
              <a:defRPr sz="3800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00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A736-397B-4D46-BCFA-2BF9E467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00379-DE84-471C-A8B4-6B47E0116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620000"/>
            <a:ext cx="5400000" cy="450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200C8-9FE7-48DB-82E9-51A50C195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2000" y="1620000"/>
            <a:ext cx="5400000" cy="450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4F335-F416-44D3-B933-B073F48D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953-918B-42F9-8817-DC6C62CA9E9A}" type="datetime1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78752-4DCC-4470-8BC4-0C076786D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MCC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01B11-BC78-4008-B314-B3022D99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85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B4EDA9-4F48-409E-906B-EEA15A29E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0"/>
            <a:ext cx="11113200" cy="1576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291C3-0804-4411-936C-1ED494E37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620000"/>
            <a:ext cx="111132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70082-2E29-4CB3-ACFE-389F3A99F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000" y="6357600"/>
            <a:ext cx="3042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BC17-02B3-49E4-B532-4E7953EBCCDE}" type="datetime1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C9218-435D-4B67-8355-BF6A173F9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MCC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384A6-6D24-4DB3-A8A9-554532B9F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42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2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/>
  <p:txStyles>
    <p:titleStyle>
      <a:lvl1pPr algn="l" defTabSz="914400" rtl="0" eaLnBrk="1" latinLnBrk="0" hangingPunct="1">
        <a:lnSpc>
          <a:spcPts val="4500"/>
        </a:lnSpc>
        <a:spcBef>
          <a:spcPct val="0"/>
        </a:spcBef>
        <a:buNone/>
        <a:defRPr sz="39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1300"/>
        </a:spcBef>
        <a:spcAft>
          <a:spcPts val="1300"/>
        </a:spcAft>
        <a:buFontTx/>
        <a:buNone/>
        <a:defRPr sz="2200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600"/>
        </a:lnSpc>
        <a:spcBef>
          <a:spcPts val="0"/>
        </a:spcBef>
        <a:spcAft>
          <a:spcPts val="1300"/>
        </a:spcAft>
        <a:buFontTx/>
        <a:buNone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360000" algn="l" defTabSz="914400" rtl="0" eaLnBrk="1" latinLnBrk="0" hangingPunct="1">
        <a:lnSpc>
          <a:spcPts val="2600"/>
        </a:lnSpc>
        <a:spcBef>
          <a:spcPts val="0"/>
        </a:spcBef>
        <a:spcAft>
          <a:spcPts val="1300"/>
        </a:spcAft>
        <a:buClr>
          <a:schemeClr val="accent1"/>
        </a:buClr>
        <a:buFont typeface="Arial" panose="020B0604020202020204" pitchFamily="34" charset="0"/>
        <a:buChar char="–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1900"/>
        </a:lnSpc>
        <a:spcBef>
          <a:spcPts val="0"/>
        </a:spcBef>
        <a:spcAft>
          <a:spcPts val="95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00" indent="-270000" algn="l" defTabSz="914400" rtl="0" eaLnBrk="1" latinLnBrk="0" hangingPunct="1">
        <a:lnSpc>
          <a:spcPts val="1900"/>
        </a:lnSpc>
        <a:spcBef>
          <a:spcPts val="0"/>
        </a:spcBef>
        <a:spcAft>
          <a:spcPts val="950"/>
        </a:spcAft>
        <a:buClr>
          <a:schemeClr val="accent1"/>
        </a:buClr>
        <a:buFont typeface="Arial" panose="020B0604020202020204" pitchFamily="34" charset="0"/>
        <a:buChar char="–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A627-300E-4BBB-8DFD-E8C0E0112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424" y="-914400"/>
            <a:ext cx="7200000" cy="6696000"/>
          </a:xfrm>
        </p:spPr>
        <p:txBody>
          <a:bodyPr/>
          <a:lstStyle/>
          <a:p>
            <a:br>
              <a:rPr lang="en-GB" sz="4000" b="1" dirty="0">
                <a:solidFill>
                  <a:schemeClr val="tx1"/>
                </a:solidFill>
              </a:rPr>
            </a:br>
            <a:r>
              <a:rPr lang="en-GB" sz="4000" b="1" dirty="0">
                <a:solidFill>
                  <a:schemeClr val="tx1"/>
                </a:solidFill>
              </a:rPr>
              <a:t>Manchester City Council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Corporate Management Team and Adults Directorate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D09E12-8B76-2780-A58C-F184B2192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14120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5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266AC-DDDC-5B48-0B05-F5E64DA34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00B956E-0327-4F2A-3B32-4FC94EF3DFCD}"/>
              </a:ext>
            </a:extLst>
          </p:cNvPr>
          <p:cNvSpPr/>
          <p:nvPr/>
        </p:nvSpPr>
        <p:spPr>
          <a:xfrm>
            <a:off x="5135880" y="1514856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Chief Executive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A705C3-97FA-21FE-0F96-DAA90633DAB3}"/>
              </a:ext>
            </a:extLst>
          </p:cNvPr>
          <p:cNvSpPr/>
          <p:nvPr/>
        </p:nvSpPr>
        <p:spPr>
          <a:xfrm>
            <a:off x="1127760" y="3186170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Deputy Chief Executive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0F23E-BB3A-9AA3-842A-1FE7ACF80B28}"/>
              </a:ext>
            </a:extLst>
          </p:cNvPr>
          <p:cNvSpPr/>
          <p:nvPr/>
        </p:nvSpPr>
        <p:spPr>
          <a:xfrm>
            <a:off x="4643120" y="3186168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Strategic Director Growth &amp; Development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2A4A17-90F2-316A-C607-992CE1D1546D}"/>
              </a:ext>
            </a:extLst>
          </p:cNvPr>
          <p:cNvSpPr/>
          <p:nvPr/>
        </p:nvSpPr>
        <p:spPr>
          <a:xfrm>
            <a:off x="6400800" y="3186167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Strategic Director Neighbourhoods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564953-16F0-BE9F-2E29-74F9763F47B7}"/>
              </a:ext>
            </a:extLst>
          </p:cNvPr>
          <p:cNvSpPr/>
          <p:nvPr/>
        </p:nvSpPr>
        <p:spPr>
          <a:xfrm>
            <a:off x="9916154" y="3181077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Director of Public Health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AEBCB1-D75F-0DEC-01D6-D56ADCC49A74}"/>
              </a:ext>
            </a:extLst>
          </p:cNvPr>
          <p:cNvSpPr/>
          <p:nvPr/>
        </p:nvSpPr>
        <p:spPr>
          <a:xfrm>
            <a:off x="8158480" y="3186167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Strategic Director Adult </a:t>
            </a:r>
            <a:r>
              <a:rPr lang="en-GB" sz="1100"/>
              <a:t>Social Services</a:t>
            </a:r>
            <a:endParaRPr lang="en-GB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A6D491-191D-AEAF-B710-52381C0E24A6}"/>
              </a:ext>
            </a:extLst>
          </p:cNvPr>
          <p:cNvSpPr/>
          <p:nvPr/>
        </p:nvSpPr>
        <p:spPr>
          <a:xfrm>
            <a:off x="2885440" y="3186169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Strategic Director Children &amp; Education Services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72D1AA-888A-1556-91D3-F7626E759C68}"/>
              </a:ext>
            </a:extLst>
          </p:cNvPr>
          <p:cNvSpPr/>
          <p:nvPr/>
        </p:nvSpPr>
        <p:spPr>
          <a:xfrm>
            <a:off x="1127760" y="4283464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City Solicitor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CD818B-BCFB-F6E7-6186-BFEE4DC69C21}"/>
              </a:ext>
            </a:extLst>
          </p:cNvPr>
          <p:cNvSpPr/>
          <p:nvPr/>
        </p:nvSpPr>
        <p:spPr>
          <a:xfrm>
            <a:off x="1127760" y="5314694"/>
            <a:ext cx="1371600" cy="690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City Treasurer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FE26DB-64B0-AFB2-6EA1-3711E500AF59}"/>
              </a:ext>
            </a:extLst>
          </p:cNvPr>
          <p:cNvCxnSpPr>
            <a:stCxn id="5" idx="2"/>
          </p:cNvCxnSpPr>
          <p:nvPr/>
        </p:nvCxnSpPr>
        <p:spPr>
          <a:xfrm>
            <a:off x="6096000" y="2205736"/>
            <a:ext cx="0" cy="5994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44D29D0-A067-50FE-84B1-71CE22008071}"/>
              </a:ext>
            </a:extLst>
          </p:cNvPr>
          <p:cNvCxnSpPr>
            <a:cxnSpLocks/>
          </p:cNvCxnSpPr>
          <p:nvPr/>
        </p:nvCxnSpPr>
        <p:spPr>
          <a:xfrm>
            <a:off x="1813560" y="2805176"/>
            <a:ext cx="8925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992C-B2EB-9133-F5FF-322785909D09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813560" y="2802630"/>
            <a:ext cx="0" cy="383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E248CC-5296-F541-3323-810E451DA6AD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3571239" y="2802630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F6BD2F6-C004-6298-A890-479ABBC9FA99}"/>
              </a:ext>
            </a:extLst>
          </p:cNvPr>
          <p:cNvCxnSpPr>
            <a:cxnSpLocks/>
          </p:cNvCxnSpPr>
          <p:nvPr/>
        </p:nvCxnSpPr>
        <p:spPr>
          <a:xfrm>
            <a:off x="5328918" y="2811434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5B40B3B-7E0D-B32A-16D0-E6941BE2D79A}"/>
              </a:ext>
            </a:extLst>
          </p:cNvPr>
          <p:cNvCxnSpPr>
            <a:cxnSpLocks/>
          </p:cNvCxnSpPr>
          <p:nvPr/>
        </p:nvCxnSpPr>
        <p:spPr>
          <a:xfrm>
            <a:off x="7086596" y="2797538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6F2AC5-2166-C5B9-6F91-AD1586FD7427}"/>
              </a:ext>
            </a:extLst>
          </p:cNvPr>
          <p:cNvCxnSpPr>
            <a:cxnSpLocks/>
          </p:cNvCxnSpPr>
          <p:nvPr/>
        </p:nvCxnSpPr>
        <p:spPr>
          <a:xfrm>
            <a:off x="8844273" y="2811434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11B811E-3B4E-3BE0-4EE0-36B3EE8D020A}"/>
              </a:ext>
            </a:extLst>
          </p:cNvPr>
          <p:cNvCxnSpPr>
            <a:cxnSpLocks/>
          </p:cNvCxnSpPr>
          <p:nvPr/>
        </p:nvCxnSpPr>
        <p:spPr>
          <a:xfrm>
            <a:off x="10739119" y="2811434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C6DBF09-789D-6A23-1969-B75C317662FC}"/>
              </a:ext>
            </a:extLst>
          </p:cNvPr>
          <p:cNvCxnSpPr>
            <a:cxnSpLocks/>
          </p:cNvCxnSpPr>
          <p:nvPr/>
        </p:nvCxnSpPr>
        <p:spPr>
          <a:xfrm>
            <a:off x="1788674" y="3868166"/>
            <a:ext cx="0" cy="19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52B600F-8EB3-873C-B197-06B73F1B7592}"/>
              </a:ext>
            </a:extLst>
          </p:cNvPr>
          <p:cNvCxnSpPr/>
          <p:nvPr/>
        </p:nvCxnSpPr>
        <p:spPr>
          <a:xfrm>
            <a:off x="1788674" y="4059936"/>
            <a:ext cx="10967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782EE2F-957C-13BD-FF87-E83697772B8A}"/>
              </a:ext>
            </a:extLst>
          </p:cNvPr>
          <p:cNvCxnSpPr>
            <a:cxnSpLocks/>
          </p:cNvCxnSpPr>
          <p:nvPr/>
        </p:nvCxnSpPr>
        <p:spPr>
          <a:xfrm>
            <a:off x="2885440" y="4059936"/>
            <a:ext cx="0" cy="16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F4BA37F-28F2-CE2C-567D-BF94B6932B22}"/>
              </a:ext>
            </a:extLst>
          </p:cNvPr>
          <p:cNvCxnSpPr>
            <a:stCxn id="12" idx="3"/>
          </p:cNvCxnSpPr>
          <p:nvPr/>
        </p:nvCxnSpPr>
        <p:spPr>
          <a:xfrm flipV="1">
            <a:off x="2499360" y="4628903"/>
            <a:ext cx="3860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D6AB1DA-7BB9-A641-B8E9-EF52FC82ACF4}"/>
              </a:ext>
            </a:extLst>
          </p:cNvPr>
          <p:cNvCxnSpPr>
            <a:stCxn id="13" idx="3"/>
          </p:cNvCxnSpPr>
          <p:nvPr/>
        </p:nvCxnSpPr>
        <p:spPr>
          <a:xfrm flipV="1">
            <a:off x="2499360" y="5660133"/>
            <a:ext cx="3860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0C2BDF9-B57E-EED6-F951-AB368BBE85F7}"/>
              </a:ext>
            </a:extLst>
          </p:cNvPr>
          <p:cNvCxnSpPr>
            <a:stCxn id="5" idx="1"/>
          </p:cNvCxnSpPr>
          <p:nvPr/>
        </p:nvCxnSpPr>
        <p:spPr>
          <a:xfrm flipH="1">
            <a:off x="827590" y="1860296"/>
            <a:ext cx="4308290" cy="0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1664EA7-B61A-566E-C00E-C87BF68E8637}"/>
              </a:ext>
            </a:extLst>
          </p:cNvPr>
          <p:cNvCxnSpPr/>
          <p:nvPr/>
        </p:nvCxnSpPr>
        <p:spPr>
          <a:xfrm>
            <a:off x="821803" y="1860296"/>
            <a:ext cx="0" cy="3799837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9E54F29-FC7F-27DF-7C47-AA068289D6FA}"/>
              </a:ext>
            </a:extLst>
          </p:cNvPr>
          <p:cNvCxnSpPr>
            <a:endCxn id="12" idx="1"/>
          </p:cNvCxnSpPr>
          <p:nvPr/>
        </p:nvCxnSpPr>
        <p:spPr>
          <a:xfrm>
            <a:off x="827590" y="4628903"/>
            <a:ext cx="300170" cy="1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24E620D-ACD1-07CB-A7D2-1A4060305EA9}"/>
              </a:ext>
            </a:extLst>
          </p:cNvPr>
          <p:cNvCxnSpPr>
            <a:endCxn id="13" idx="1"/>
          </p:cNvCxnSpPr>
          <p:nvPr/>
        </p:nvCxnSpPr>
        <p:spPr>
          <a:xfrm>
            <a:off x="821803" y="5660133"/>
            <a:ext cx="305957" cy="1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C199BD6-9836-07A7-4B59-BFAF9B4DCF8D}"/>
              </a:ext>
            </a:extLst>
          </p:cNvPr>
          <p:cNvSpPr txBox="1"/>
          <p:nvPr/>
        </p:nvSpPr>
        <p:spPr>
          <a:xfrm>
            <a:off x="4026659" y="695359"/>
            <a:ext cx="44993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Corporate Management Team 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16B33377-9E36-EF04-B582-A1C35CCE3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14120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241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9EE0C4-13CC-8E07-D561-788816E616A2}"/>
              </a:ext>
            </a:extLst>
          </p:cNvPr>
          <p:cNvSpPr/>
          <p:nvPr/>
        </p:nvSpPr>
        <p:spPr>
          <a:xfrm>
            <a:off x="5135880" y="2191512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Chief Executive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FCA372-D5EB-BCB4-D482-A85ADFB594ED}"/>
              </a:ext>
            </a:extLst>
          </p:cNvPr>
          <p:cNvSpPr/>
          <p:nvPr/>
        </p:nvSpPr>
        <p:spPr>
          <a:xfrm>
            <a:off x="2481072" y="4045712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Chief Executive, LCO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FE3991-6F48-138A-27AB-643553537A8C}"/>
              </a:ext>
            </a:extLst>
          </p:cNvPr>
          <p:cNvSpPr/>
          <p:nvPr/>
        </p:nvSpPr>
        <p:spPr>
          <a:xfrm>
            <a:off x="5135880" y="4045712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Director of Culture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A6F2C8-1CB0-B08E-6F41-6851DD2CF362}"/>
              </a:ext>
            </a:extLst>
          </p:cNvPr>
          <p:cNvSpPr/>
          <p:nvPr/>
        </p:nvSpPr>
        <p:spPr>
          <a:xfrm>
            <a:off x="7790688" y="4045712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Deputy Place Based Lead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62B8682-ACED-FD35-E166-A5B1430F6F75}"/>
              </a:ext>
            </a:extLst>
          </p:cNvPr>
          <p:cNvCxnSpPr>
            <a:stCxn id="3" idx="2"/>
            <a:endCxn id="5" idx="0"/>
          </p:cNvCxnSpPr>
          <p:nvPr/>
        </p:nvCxnSpPr>
        <p:spPr>
          <a:xfrm>
            <a:off x="6096000" y="2882392"/>
            <a:ext cx="0" cy="1163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3EFF7E-83C5-48F4-C9D8-36DC32E58F93}"/>
              </a:ext>
            </a:extLst>
          </p:cNvPr>
          <p:cNvCxnSpPr>
            <a:cxnSpLocks/>
          </p:cNvCxnSpPr>
          <p:nvPr/>
        </p:nvCxnSpPr>
        <p:spPr>
          <a:xfrm flipV="1">
            <a:off x="3441192" y="3758184"/>
            <a:ext cx="5309616" cy="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F36B1A-7909-1906-5225-889C278DC049}"/>
              </a:ext>
            </a:extLst>
          </p:cNvPr>
          <p:cNvCxnSpPr>
            <a:endCxn id="4" idx="0"/>
          </p:cNvCxnSpPr>
          <p:nvPr/>
        </p:nvCxnSpPr>
        <p:spPr>
          <a:xfrm>
            <a:off x="3441192" y="3758184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E223A6-CA94-FEBC-6087-2E395F095E80}"/>
              </a:ext>
            </a:extLst>
          </p:cNvPr>
          <p:cNvCxnSpPr>
            <a:stCxn id="6" idx="0"/>
          </p:cNvCxnSpPr>
          <p:nvPr/>
        </p:nvCxnSpPr>
        <p:spPr>
          <a:xfrm flipV="1">
            <a:off x="8750808" y="3758184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4DA8024-0606-1AF5-CD04-68F60CE2570B}"/>
              </a:ext>
            </a:extLst>
          </p:cNvPr>
          <p:cNvSpPr txBox="1"/>
          <p:nvPr/>
        </p:nvSpPr>
        <p:spPr>
          <a:xfrm>
            <a:off x="3825365" y="801253"/>
            <a:ext cx="45412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Other roles reporting to the Chief Executive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7D82859-7A84-F86F-C6BD-DEFEA1A07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3578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29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2936F0-00AF-A508-2469-24FB9FBB74D4}"/>
              </a:ext>
            </a:extLst>
          </p:cNvPr>
          <p:cNvSpPr txBox="1"/>
          <p:nvPr/>
        </p:nvSpPr>
        <p:spPr>
          <a:xfrm>
            <a:off x="3825365" y="728101"/>
            <a:ext cx="45412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New Adult Social Services Senior Structure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069482-C430-5CA8-A75C-2F5F65A8F83A}"/>
              </a:ext>
            </a:extLst>
          </p:cNvPr>
          <p:cNvSpPr/>
          <p:nvPr/>
        </p:nvSpPr>
        <p:spPr>
          <a:xfrm>
            <a:off x="5172456" y="1761744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Strategic Director of Adult Social Services </a:t>
            </a:r>
          </a:p>
          <a:p>
            <a:pPr algn="ctr"/>
            <a:r>
              <a:rPr lang="en-GB" sz="1400" dirty="0"/>
              <a:t>SS5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0EA0E3-F6A1-CC67-2CE2-7AA618585637}"/>
              </a:ext>
            </a:extLst>
          </p:cNvPr>
          <p:cNvSpPr/>
          <p:nvPr/>
        </p:nvSpPr>
        <p:spPr>
          <a:xfrm>
            <a:off x="2517648" y="3270504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Director of Commissioning and Transformation</a:t>
            </a:r>
          </a:p>
          <a:p>
            <a:pPr algn="ctr"/>
            <a:r>
              <a:rPr lang="en-GB" sz="1100" dirty="0"/>
              <a:t>SS4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23CC48-F49B-0DFB-D662-FC45E857AFC9}"/>
              </a:ext>
            </a:extLst>
          </p:cNvPr>
          <p:cNvSpPr/>
          <p:nvPr/>
        </p:nvSpPr>
        <p:spPr>
          <a:xfrm>
            <a:off x="7827264" y="3262377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Director of Operations (ASC)</a:t>
            </a:r>
          </a:p>
          <a:p>
            <a:pPr algn="ctr"/>
            <a:r>
              <a:rPr lang="en-GB" sz="1100" dirty="0"/>
              <a:t>SS4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6E5F11-5850-5214-EEBC-2AF3725DC935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132576" y="2452624"/>
            <a:ext cx="0" cy="510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B1F7F5-02C7-EFA2-1A79-CAF9E9CAE5CA}"/>
              </a:ext>
            </a:extLst>
          </p:cNvPr>
          <p:cNvCxnSpPr>
            <a:cxnSpLocks/>
          </p:cNvCxnSpPr>
          <p:nvPr/>
        </p:nvCxnSpPr>
        <p:spPr>
          <a:xfrm>
            <a:off x="3477768" y="2962656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590D60-5BB8-5B62-424B-5978D5A69ED2}"/>
              </a:ext>
            </a:extLst>
          </p:cNvPr>
          <p:cNvCxnSpPr>
            <a:cxnSpLocks/>
          </p:cNvCxnSpPr>
          <p:nvPr/>
        </p:nvCxnSpPr>
        <p:spPr>
          <a:xfrm flipV="1">
            <a:off x="8787384" y="2962656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5767DE-8FCF-27F9-6021-DACC583599D4}"/>
              </a:ext>
            </a:extLst>
          </p:cNvPr>
          <p:cNvCxnSpPr/>
          <p:nvPr/>
        </p:nvCxnSpPr>
        <p:spPr>
          <a:xfrm>
            <a:off x="3477768" y="2962656"/>
            <a:ext cx="5309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175CB95-E24D-D3B4-BB86-00703607A97C}"/>
              </a:ext>
            </a:extLst>
          </p:cNvPr>
          <p:cNvSpPr/>
          <p:nvPr/>
        </p:nvSpPr>
        <p:spPr>
          <a:xfrm>
            <a:off x="7869859" y="4565944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Assistant Director Neighbourhoods and Safeguarding SS3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BFBD72-B8C4-83D4-E08C-8F0A9C876444}"/>
              </a:ext>
            </a:extLst>
          </p:cNvPr>
          <p:cNvSpPr/>
          <p:nvPr/>
        </p:nvSpPr>
        <p:spPr>
          <a:xfrm>
            <a:off x="6961365" y="4565944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Assistant Director Complex Needs </a:t>
            </a:r>
          </a:p>
          <a:p>
            <a:pPr algn="ctr"/>
            <a:r>
              <a:rPr lang="en-GB" sz="700" dirty="0"/>
              <a:t>SS3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83FDE0-50AB-E161-A467-2D322D8ACCB2}"/>
              </a:ext>
            </a:extLst>
          </p:cNvPr>
          <p:cNvSpPr/>
          <p:nvPr/>
        </p:nvSpPr>
        <p:spPr>
          <a:xfrm>
            <a:off x="2388486" y="4555193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Commissioning Older People SS2</a:t>
            </a:r>
            <a:endParaRPr lang="en-GB" sz="10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F9EF784-0076-643F-350F-0611F32A5301}"/>
              </a:ext>
            </a:extLst>
          </p:cNvPr>
          <p:cNvSpPr/>
          <p:nvPr/>
        </p:nvSpPr>
        <p:spPr>
          <a:xfrm>
            <a:off x="591273" y="4552423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Commissioning Mental Health SS2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571779-FE9F-EB80-318A-093DA59FFE09}"/>
              </a:ext>
            </a:extLst>
          </p:cNvPr>
          <p:cNvSpPr/>
          <p:nvPr/>
        </p:nvSpPr>
        <p:spPr>
          <a:xfrm>
            <a:off x="3287092" y="4555193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/>
          </a:p>
          <a:p>
            <a:pPr algn="ctr"/>
            <a:endParaRPr lang="en-GB" sz="600" dirty="0"/>
          </a:p>
          <a:p>
            <a:pPr algn="ctr"/>
            <a:r>
              <a:rPr lang="en-GB" sz="700" dirty="0"/>
              <a:t>Head of Commissioning Learning Disability </a:t>
            </a:r>
          </a:p>
          <a:p>
            <a:pPr algn="ctr"/>
            <a:r>
              <a:rPr lang="en-GB" sz="700" dirty="0"/>
              <a:t>SS2</a:t>
            </a:r>
            <a:endParaRPr lang="en-GB" sz="1200" dirty="0"/>
          </a:p>
          <a:p>
            <a:pPr algn="ctr"/>
            <a:endParaRPr lang="en-GB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F615DF-BB5B-A0A5-6AD7-AFAAD0F8AF77}"/>
              </a:ext>
            </a:extLst>
          </p:cNvPr>
          <p:cNvSpPr/>
          <p:nvPr/>
        </p:nvSpPr>
        <p:spPr>
          <a:xfrm>
            <a:off x="8969321" y="4556772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Assistant Director Hospitals, Front Door, Early Help and Preventions SS3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881EC0-F42A-93E6-4241-01D219729C2B}"/>
              </a:ext>
            </a:extLst>
          </p:cNvPr>
          <p:cNvSpPr/>
          <p:nvPr/>
        </p:nvSpPr>
        <p:spPr>
          <a:xfrm>
            <a:off x="4185936" y="4555193"/>
            <a:ext cx="816901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Commissioning Care Homes, Homecare and Quality</a:t>
            </a:r>
          </a:p>
          <a:p>
            <a:pPr algn="ctr"/>
            <a:r>
              <a:rPr lang="en-GB" sz="700" dirty="0"/>
              <a:t>SS2</a:t>
            </a:r>
            <a:endParaRPr lang="en-GB" sz="16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28C2D71-0681-54DE-D688-B87B36C12FF8}"/>
              </a:ext>
            </a:extLst>
          </p:cNvPr>
          <p:cNvSpPr/>
          <p:nvPr/>
        </p:nvSpPr>
        <p:spPr>
          <a:xfrm>
            <a:off x="1489880" y="4555193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Manchester Control Room SS2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211516B-FEBB-8B27-E213-AA2423D02A6A}"/>
              </a:ext>
            </a:extLst>
          </p:cNvPr>
          <p:cNvSpPr/>
          <p:nvPr/>
        </p:nvSpPr>
        <p:spPr>
          <a:xfrm>
            <a:off x="5035612" y="4555193"/>
            <a:ext cx="863816" cy="77788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Contracts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E19C76C-8058-7508-9BD2-D92671F4AACB}"/>
              </a:ext>
            </a:extLst>
          </p:cNvPr>
          <p:cNvSpPr/>
          <p:nvPr/>
        </p:nvSpPr>
        <p:spPr>
          <a:xfrm>
            <a:off x="10769176" y="4560724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Head of Provision </a:t>
            </a:r>
          </a:p>
          <a:p>
            <a:pPr algn="ctr"/>
            <a:r>
              <a:rPr lang="en-GB" sz="700" dirty="0"/>
              <a:t>SS1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BB3041-7156-DEAC-FFF7-FF305FE5C3CD}"/>
              </a:ext>
            </a:extLst>
          </p:cNvPr>
          <p:cNvSpPr/>
          <p:nvPr/>
        </p:nvSpPr>
        <p:spPr>
          <a:xfrm>
            <a:off x="9869249" y="4555834"/>
            <a:ext cx="863816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/>
              <a:t>Principal </a:t>
            </a:r>
            <a:r>
              <a:rPr lang="en-GB" sz="700" dirty="0"/>
              <a:t>Social Worker </a:t>
            </a:r>
          </a:p>
          <a:p>
            <a:pPr algn="ctr"/>
            <a:r>
              <a:rPr lang="en-GB" sz="700" dirty="0"/>
              <a:t>SS1</a:t>
            </a:r>
            <a:endParaRPr lang="en-GB" sz="6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BC141F-8C4B-FD1A-306E-32B9F9B1AB10}"/>
              </a:ext>
            </a:extLst>
          </p:cNvPr>
          <p:cNvSpPr/>
          <p:nvPr/>
        </p:nvSpPr>
        <p:spPr>
          <a:xfrm>
            <a:off x="5936371" y="4565944"/>
            <a:ext cx="816901" cy="7778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Programme Manager </a:t>
            </a:r>
          </a:p>
          <a:p>
            <a:pPr algn="ctr"/>
            <a:r>
              <a:rPr lang="en-GB" sz="700" dirty="0"/>
              <a:t>G12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976977B-E3D4-3F2B-AB55-4B3F877B31DB}"/>
              </a:ext>
            </a:extLst>
          </p:cNvPr>
          <p:cNvCxnSpPr>
            <a:cxnSpLocks/>
          </p:cNvCxnSpPr>
          <p:nvPr/>
        </p:nvCxnSpPr>
        <p:spPr>
          <a:xfrm flipV="1">
            <a:off x="1021860" y="4233303"/>
            <a:ext cx="5322961" cy="5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A8AA94E-64CA-A7A5-1D47-47174F87CD2B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1021861" y="4250114"/>
            <a:ext cx="132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AF47DD6-45A4-5E03-6799-4888230D9180}"/>
              </a:ext>
            </a:extLst>
          </p:cNvPr>
          <p:cNvCxnSpPr>
            <a:cxnSpLocks/>
          </p:cNvCxnSpPr>
          <p:nvPr/>
        </p:nvCxnSpPr>
        <p:spPr>
          <a:xfrm flipV="1">
            <a:off x="1921788" y="4233303"/>
            <a:ext cx="0" cy="321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D09AEC3-685A-8AD2-2AE5-608C5FF4F181}"/>
              </a:ext>
            </a:extLst>
          </p:cNvPr>
          <p:cNvCxnSpPr>
            <a:cxnSpLocks/>
          </p:cNvCxnSpPr>
          <p:nvPr/>
        </p:nvCxnSpPr>
        <p:spPr>
          <a:xfrm flipV="1">
            <a:off x="2840538" y="4252881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24B8D96-8113-552C-EC89-F9E17DF1289A}"/>
              </a:ext>
            </a:extLst>
          </p:cNvPr>
          <p:cNvCxnSpPr>
            <a:cxnSpLocks/>
          </p:cNvCxnSpPr>
          <p:nvPr/>
        </p:nvCxnSpPr>
        <p:spPr>
          <a:xfrm flipV="1">
            <a:off x="3719000" y="4233303"/>
            <a:ext cx="0" cy="331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DEAF09E-680B-FAB3-FE34-26A827A868CD}"/>
              </a:ext>
            </a:extLst>
          </p:cNvPr>
          <p:cNvCxnSpPr>
            <a:cxnSpLocks/>
          </p:cNvCxnSpPr>
          <p:nvPr/>
        </p:nvCxnSpPr>
        <p:spPr>
          <a:xfrm flipV="1">
            <a:off x="4594386" y="4252881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4220B11-B16B-C7FC-03DB-C46B65A67E81}"/>
              </a:ext>
            </a:extLst>
          </p:cNvPr>
          <p:cNvCxnSpPr>
            <a:cxnSpLocks/>
          </p:cNvCxnSpPr>
          <p:nvPr/>
        </p:nvCxnSpPr>
        <p:spPr>
          <a:xfrm flipV="1">
            <a:off x="5467520" y="4233303"/>
            <a:ext cx="0" cy="352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BD144AF-2B23-C31C-52B6-51E9C4F8534B}"/>
              </a:ext>
            </a:extLst>
          </p:cNvPr>
          <p:cNvCxnSpPr>
            <a:cxnSpLocks/>
          </p:cNvCxnSpPr>
          <p:nvPr/>
        </p:nvCxnSpPr>
        <p:spPr>
          <a:xfrm flipV="1">
            <a:off x="6344821" y="4239958"/>
            <a:ext cx="0" cy="691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E71799A-FA4D-C986-246C-46D0AC152A73}"/>
              </a:ext>
            </a:extLst>
          </p:cNvPr>
          <p:cNvCxnSpPr>
            <a:cxnSpLocks/>
          </p:cNvCxnSpPr>
          <p:nvPr/>
        </p:nvCxnSpPr>
        <p:spPr>
          <a:xfrm flipH="1">
            <a:off x="6457597" y="4937672"/>
            <a:ext cx="1235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3BDE5E2-8118-025E-81F9-9A95391A257F}"/>
              </a:ext>
            </a:extLst>
          </p:cNvPr>
          <p:cNvCxnSpPr>
            <a:cxnSpLocks/>
          </p:cNvCxnSpPr>
          <p:nvPr/>
        </p:nvCxnSpPr>
        <p:spPr>
          <a:xfrm flipV="1">
            <a:off x="8795711" y="3944112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86E52EB-CFD6-A2DE-BF08-BEC4FCE59997}"/>
              </a:ext>
            </a:extLst>
          </p:cNvPr>
          <p:cNvCxnSpPr>
            <a:cxnSpLocks/>
          </p:cNvCxnSpPr>
          <p:nvPr/>
        </p:nvCxnSpPr>
        <p:spPr>
          <a:xfrm>
            <a:off x="7360920" y="4246421"/>
            <a:ext cx="3870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808E463-DAC5-1D76-F570-126CCA7547A1}"/>
              </a:ext>
            </a:extLst>
          </p:cNvPr>
          <p:cNvCxnSpPr>
            <a:cxnSpLocks/>
          </p:cNvCxnSpPr>
          <p:nvPr/>
        </p:nvCxnSpPr>
        <p:spPr>
          <a:xfrm flipV="1">
            <a:off x="7360920" y="4246421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090804F-AB4C-A856-24B7-43963CB52A97}"/>
              </a:ext>
            </a:extLst>
          </p:cNvPr>
          <p:cNvCxnSpPr>
            <a:cxnSpLocks/>
          </p:cNvCxnSpPr>
          <p:nvPr/>
        </p:nvCxnSpPr>
        <p:spPr>
          <a:xfrm flipV="1">
            <a:off x="8313973" y="4262700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59E7D2C-2EEF-849A-8B9E-D7E1908F972E}"/>
              </a:ext>
            </a:extLst>
          </p:cNvPr>
          <p:cNvCxnSpPr>
            <a:cxnSpLocks/>
          </p:cNvCxnSpPr>
          <p:nvPr/>
        </p:nvCxnSpPr>
        <p:spPr>
          <a:xfrm flipV="1">
            <a:off x="9401229" y="4252884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CA5B39E-075E-CA58-AE31-5D5A116FD425}"/>
              </a:ext>
            </a:extLst>
          </p:cNvPr>
          <p:cNvCxnSpPr>
            <a:cxnSpLocks/>
          </p:cNvCxnSpPr>
          <p:nvPr/>
        </p:nvCxnSpPr>
        <p:spPr>
          <a:xfrm flipV="1">
            <a:off x="10301157" y="4262700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B20B93A-F0BF-AEEE-DCF2-ECA0E57C8DEC}"/>
              </a:ext>
            </a:extLst>
          </p:cNvPr>
          <p:cNvCxnSpPr>
            <a:cxnSpLocks/>
          </p:cNvCxnSpPr>
          <p:nvPr/>
        </p:nvCxnSpPr>
        <p:spPr>
          <a:xfrm flipV="1">
            <a:off x="11231063" y="4246421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>
            <a:extLst>
              <a:ext uri="{FF2B5EF4-FFF2-40B4-BE49-F238E27FC236}">
                <a16:creationId xmlns:a16="http://schemas.microsoft.com/office/drawing/2014/main" id="{568BB9E9-C240-AA9E-9C0D-7F204CE11F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22242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135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CC Corporate">
      <a:dk1>
        <a:srgbClr val="000000"/>
      </a:dk1>
      <a:lt1>
        <a:srgbClr val="FFFFFF"/>
      </a:lt1>
      <a:dk2>
        <a:srgbClr val="658BA3"/>
      </a:dk2>
      <a:lt2>
        <a:srgbClr val="CAD5CF"/>
      </a:lt2>
      <a:accent1>
        <a:srgbClr val="733151"/>
      </a:accent1>
      <a:accent2>
        <a:srgbClr val="658BA3"/>
      </a:accent2>
      <a:accent3>
        <a:srgbClr val="D3A809"/>
      </a:accent3>
      <a:accent4>
        <a:srgbClr val="DB4D64"/>
      </a:accent4>
      <a:accent5>
        <a:srgbClr val="ADB77B"/>
      </a:accent5>
      <a:accent6>
        <a:srgbClr val="FFC222"/>
      </a:accent6>
      <a:hlink>
        <a:srgbClr val="658BA3"/>
      </a:hlink>
      <a:folHlink>
        <a:srgbClr val="73315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C Corporate PPT ForSarahT" id="{D4613A1A-EA46-4833-A256-F46DD5542884}" vid="{55729B41-7B93-4030-B22F-C7A969D386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MCC+Corporate+Template</Template>
  <TotalTime>135</TotalTime>
  <Words>166</Words>
  <Application>Microsoft Office PowerPoint</Application>
  <PresentationFormat>Widescreen</PresentationFormat>
  <Paragraphs>44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Manchester City Council   Corporate Management Team and Adults Directorate</vt:lpstr>
      <vt:lpstr>PowerPoint Presentation</vt:lpstr>
      <vt:lpstr>PowerPoint Presentation</vt:lpstr>
      <vt:lpstr>PowerPoint Presentation</vt:lpstr>
    </vt:vector>
  </TitlesOfParts>
  <Company>Manchester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Lucy Hopkins</dc:creator>
  <cp:lastModifiedBy>Jo Rabbani</cp:lastModifiedBy>
  <cp:revision>3</cp:revision>
  <dcterms:created xsi:type="dcterms:W3CDTF">2025-09-26T10:52:11Z</dcterms:created>
  <dcterms:modified xsi:type="dcterms:W3CDTF">2025-10-03T11:13:07Z</dcterms:modified>
</cp:coreProperties>
</file>