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3" r:id="rId16"/>
  </p:sldIdLst>
  <p:sldSz cx="18288000" cy="10287000"/>
  <p:notesSz cx="6858000" cy="9144000"/>
  <p:embeddedFontLst>
    <p:embeddedFont>
      <p:font typeface="Exo 2 Bold" pitchFamily="2" charset="77"/>
      <p:regular r:id="rId17"/>
      <p:bold r:id="rId18"/>
    </p:embeddedFont>
    <p:embeddedFont>
      <p:font typeface="Exo 2 Bold Bold" pitchFamily="2" charset="77"/>
      <p:regular r:id="rId19"/>
      <p:bold r:id="rId20"/>
    </p:embeddedFont>
    <p:embeddedFont>
      <p:font typeface="Exo 2 Medium" pitchFamily="2" charset="77"/>
      <p:regular r:id="rId21"/>
    </p:embeddedFont>
    <p:embeddedFont>
      <p:font typeface="Exo 2 Medium Bold" pitchFamily="2" charset="77"/>
      <p:regular r:id="rId22"/>
      <p:bold r:id="rId23"/>
    </p:embeddedFont>
    <p:embeddedFont>
      <p:font typeface="Open Sans 1" panose="020B0606030504020204" pitchFamily="34" charset="0"/>
      <p:regular r:id="rId24"/>
    </p:embeddedFont>
    <p:embeddedFont>
      <p:font typeface="Open Sans 1 Bold" panose="020B0806030504020204" pitchFamily="34" charset="0"/>
      <p:regular r:id="rId25"/>
      <p:bold r:id="rId26"/>
    </p:embeddedFont>
    <p:embeddedFont>
      <p:font typeface="Open Sans 2" panose="020B0606030504020204" pitchFamily="34" charset="0"/>
      <p:regular r:id="rId27"/>
    </p:embeddedFont>
    <p:embeddedFont>
      <p:font typeface="Open Sans 2 Bold" panose="020B0806030504020204" pitchFamily="34" charset="0"/>
      <p:regular r:id="rId28"/>
      <p:bold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autoAdjust="0"/>
    <p:restoredTop sz="94545" autoAdjust="0"/>
  </p:normalViewPr>
  <p:slideViewPr>
    <p:cSldViewPr>
      <p:cViewPr varScale="1">
        <p:scale>
          <a:sx n="62" d="100"/>
          <a:sy n="62" d="100"/>
        </p:scale>
        <p:origin x="688"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6/4/25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6/4/25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6/4/25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6/4/25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11.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59.svg"/><Relationship Id="rId4" Type="http://schemas.openxmlformats.org/officeDocument/2006/relationships/image" Target="../media/image58.png"/></Relationships>
</file>

<file path=ppt/slides/_rels/slide1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svg"/><Relationship Id="rId2" Type="http://schemas.openxmlformats.org/officeDocument/2006/relationships/hyperlink" Target="https://vimeo.com/568826089" TargetMode="External"/><Relationship Id="rId1" Type="http://schemas.openxmlformats.org/officeDocument/2006/relationships/slideLayout" Target="../slideLayouts/slideLayout7.xml"/><Relationship Id="rId6" Type="http://schemas.openxmlformats.org/officeDocument/2006/relationships/image" Target="../media/image65.png"/><Relationship Id="rId11" Type="http://schemas.openxmlformats.org/officeDocument/2006/relationships/image" Target="../media/image70.svg"/><Relationship Id="rId5" Type="http://schemas.openxmlformats.org/officeDocument/2006/relationships/image" Target="../media/image64.sv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sv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18" Type="http://schemas.openxmlformats.org/officeDocument/2006/relationships/image" Target="../media/image30.png"/><Relationship Id="rId26" Type="http://schemas.openxmlformats.org/officeDocument/2006/relationships/image" Target="../media/image38.png"/><Relationship Id="rId3" Type="http://schemas.openxmlformats.org/officeDocument/2006/relationships/image" Target="../media/image15.svg"/><Relationship Id="rId21" Type="http://schemas.openxmlformats.org/officeDocument/2006/relationships/image" Target="../media/image33.svg"/><Relationship Id="rId7" Type="http://schemas.openxmlformats.org/officeDocument/2006/relationships/image" Target="../media/image19.svg"/><Relationship Id="rId12" Type="http://schemas.openxmlformats.org/officeDocument/2006/relationships/image" Target="../media/image24.png"/><Relationship Id="rId17" Type="http://schemas.openxmlformats.org/officeDocument/2006/relationships/image" Target="../media/image29.svg"/><Relationship Id="rId25" Type="http://schemas.openxmlformats.org/officeDocument/2006/relationships/image" Target="../media/image37.svg"/><Relationship Id="rId2" Type="http://schemas.openxmlformats.org/officeDocument/2006/relationships/image" Target="../media/image14.png"/><Relationship Id="rId16" Type="http://schemas.openxmlformats.org/officeDocument/2006/relationships/image" Target="../media/image28.png"/><Relationship Id="rId20" Type="http://schemas.openxmlformats.org/officeDocument/2006/relationships/image" Target="../media/image32.png"/><Relationship Id="rId29" Type="http://schemas.openxmlformats.org/officeDocument/2006/relationships/image" Target="../media/image41.sv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svg"/><Relationship Id="rId24" Type="http://schemas.openxmlformats.org/officeDocument/2006/relationships/image" Target="../media/image36.png"/><Relationship Id="rId5" Type="http://schemas.openxmlformats.org/officeDocument/2006/relationships/image" Target="../media/image17.svg"/><Relationship Id="rId15" Type="http://schemas.openxmlformats.org/officeDocument/2006/relationships/image" Target="../media/image27.svg"/><Relationship Id="rId23" Type="http://schemas.openxmlformats.org/officeDocument/2006/relationships/image" Target="../media/image35.svg"/><Relationship Id="rId28" Type="http://schemas.openxmlformats.org/officeDocument/2006/relationships/image" Target="../media/image40.png"/><Relationship Id="rId10" Type="http://schemas.openxmlformats.org/officeDocument/2006/relationships/image" Target="../media/image22.png"/><Relationship Id="rId19" Type="http://schemas.openxmlformats.org/officeDocument/2006/relationships/image" Target="../media/image31.svg"/><Relationship Id="rId4" Type="http://schemas.openxmlformats.org/officeDocument/2006/relationships/image" Target="../media/image16.png"/><Relationship Id="rId9" Type="http://schemas.openxmlformats.org/officeDocument/2006/relationships/image" Target="../media/image21.svg"/><Relationship Id="rId14" Type="http://schemas.openxmlformats.org/officeDocument/2006/relationships/image" Target="../media/image26.png"/><Relationship Id="rId22" Type="http://schemas.openxmlformats.org/officeDocument/2006/relationships/image" Target="../media/image34.png"/><Relationship Id="rId27" Type="http://schemas.openxmlformats.org/officeDocument/2006/relationships/image" Target="../media/image39.svg"/><Relationship Id="rId30"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svg"/><Relationship Id="rId7" Type="http://schemas.openxmlformats.org/officeDocument/2006/relationships/image" Target="../media/image49.svg"/><Relationship Id="rId12" Type="http://schemas.openxmlformats.org/officeDocument/2006/relationships/image" Target="../media/image7.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53.svg"/><Relationship Id="rId5" Type="http://schemas.openxmlformats.org/officeDocument/2006/relationships/image" Target="../media/image47.sv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svg"/></Relationships>
</file>

<file path=ppt/slides/_rels/slide9.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7985449" y="4123186"/>
            <a:ext cx="2057711" cy="2054605"/>
          </a:xfrm>
          <a:prstGeom prst="rect">
            <a:avLst/>
          </a:prstGeom>
          <a:solidFill>
            <a:srgbClr val="009BBD"/>
          </a:solidFill>
        </p:spPr>
        <p:txBody>
          <a:bodyPr/>
          <a:lstStyle/>
          <a:p>
            <a:endParaRPr lang="en-US"/>
          </a:p>
        </p:txBody>
      </p:sp>
      <p:pic>
        <p:nvPicPr>
          <p:cNvPr id="3" name="Picture 3"/>
          <p:cNvPicPr>
            <a:picLocks noChangeAspect="1"/>
          </p:cNvPicPr>
          <p:nvPr/>
        </p:nvPicPr>
        <p:blipFill>
          <a:blip r:embed="rId2"/>
          <a:srcRect l="11012" r="11012"/>
          <a:stretch>
            <a:fillRect/>
          </a:stretch>
        </p:blipFill>
        <p:spPr>
          <a:xfrm>
            <a:off x="14158581" y="6177791"/>
            <a:ext cx="4115421" cy="4109209"/>
          </a:xfrm>
          <a:prstGeom prst="rect">
            <a:avLst/>
          </a:prstGeom>
        </p:spPr>
      </p:pic>
      <p:pic>
        <p:nvPicPr>
          <p:cNvPr id="4" name="Picture 4"/>
          <p:cNvPicPr>
            <a:picLocks noChangeAspect="1"/>
          </p:cNvPicPr>
          <p:nvPr/>
        </p:nvPicPr>
        <p:blipFill>
          <a:blip r:embed="rId3"/>
          <a:srcRect l="13514" r="44171"/>
          <a:stretch>
            <a:fillRect/>
          </a:stretch>
        </p:blipFill>
        <p:spPr>
          <a:xfrm>
            <a:off x="10043160" y="4123186"/>
            <a:ext cx="4115421" cy="4109209"/>
          </a:xfrm>
          <a:prstGeom prst="rect">
            <a:avLst/>
          </a:prstGeom>
        </p:spPr>
      </p:pic>
      <p:pic>
        <p:nvPicPr>
          <p:cNvPr id="5" name="Picture 5"/>
          <p:cNvPicPr>
            <a:picLocks noChangeAspect="1"/>
          </p:cNvPicPr>
          <p:nvPr/>
        </p:nvPicPr>
        <p:blipFill>
          <a:blip r:embed="rId4"/>
          <a:srcRect l="6684" r="6684"/>
          <a:stretch>
            <a:fillRect/>
          </a:stretch>
        </p:blipFill>
        <p:spPr>
          <a:xfrm>
            <a:off x="7985449" y="8232395"/>
            <a:ext cx="4115421" cy="2054605"/>
          </a:xfrm>
          <a:prstGeom prst="rect">
            <a:avLst/>
          </a:prstGeom>
        </p:spPr>
      </p:pic>
      <p:pic>
        <p:nvPicPr>
          <p:cNvPr id="6" name="Picture 6"/>
          <p:cNvPicPr>
            <a:picLocks noChangeAspect="1"/>
          </p:cNvPicPr>
          <p:nvPr/>
        </p:nvPicPr>
        <p:blipFill>
          <a:blip r:embed="rId5"/>
          <a:srcRect t="695" r="14531" b="695"/>
          <a:stretch>
            <a:fillRect/>
          </a:stretch>
        </p:blipFill>
        <p:spPr>
          <a:xfrm>
            <a:off x="14144583" y="4123186"/>
            <a:ext cx="4129419" cy="2054605"/>
          </a:xfrm>
          <a:prstGeom prst="rect">
            <a:avLst/>
          </a:prstGeom>
        </p:spPr>
      </p:pic>
      <p:sp>
        <p:nvSpPr>
          <p:cNvPr id="7" name="AutoShape 7"/>
          <p:cNvSpPr/>
          <p:nvPr/>
        </p:nvSpPr>
        <p:spPr>
          <a:xfrm>
            <a:off x="12100870" y="8232395"/>
            <a:ext cx="2057711" cy="2054605"/>
          </a:xfrm>
          <a:prstGeom prst="rect">
            <a:avLst/>
          </a:prstGeom>
          <a:solidFill>
            <a:srgbClr val="F087B0"/>
          </a:solidFill>
        </p:spPr>
        <p:txBody>
          <a:bodyPr/>
          <a:lstStyle/>
          <a:p>
            <a:endParaRPr lang="en-US"/>
          </a:p>
        </p:txBody>
      </p:sp>
      <p:pic>
        <p:nvPicPr>
          <p:cNvPr id="8" name="Picture 8"/>
          <p:cNvPicPr>
            <a:picLocks noChangeAspect="1"/>
          </p:cNvPicPr>
          <p:nvPr/>
        </p:nvPicPr>
        <p:blipFill>
          <a:blip r:embed="rId6"/>
          <a:srcRect t="3558" b="3558"/>
          <a:stretch>
            <a:fillRect/>
          </a:stretch>
        </p:blipFill>
        <p:spPr>
          <a:xfrm>
            <a:off x="10043160" y="2068582"/>
            <a:ext cx="4115421" cy="2054605"/>
          </a:xfrm>
          <a:prstGeom prst="rect">
            <a:avLst/>
          </a:prstGeom>
        </p:spPr>
      </p:pic>
      <p:sp>
        <p:nvSpPr>
          <p:cNvPr id="9" name="AutoShape 9"/>
          <p:cNvSpPr/>
          <p:nvPr/>
        </p:nvSpPr>
        <p:spPr>
          <a:xfrm>
            <a:off x="12100870" y="0"/>
            <a:ext cx="2057711" cy="2068582"/>
          </a:xfrm>
          <a:prstGeom prst="rect">
            <a:avLst/>
          </a:prstGeom>
          <a:solidFill>
            <a:srgbClr val="312783"/>
          </a:solidFill>
        </p:spPr>
        <p:txBody>
          <a:bodyPr/>
          <a:lstStyle/>
          <a:p>
            <a:endParaRPr lang="en-US"/>
          </a:p>
        </p:txBody>
      </p:sp>
      <p:pic>
        <p:nvPicPr>
          <p:cNvPr id="10" name="Picture 10"/>
          <p:cNvPicPr>
            <a:picLocks noChangeAspect="1"/>
          </p:cNvPicPr>
          <p:nvPr/>
        </p:nvPicPr>
        <p:blipFill>
          <a:blip r:embed="rId7"/>
          <a:srcRect l="26819" r="26819"/>
          <a:stretch>
            <a:fillRect/>
          </a:stretch>
        </p:blipFill>
        <p:spPr>
          <a:xfrm>
            <a:off x="14144583" y="-63143"/>
            <a:ext cx="4129419" cy="4186329"/>
          </a:xfrm>
          <a:prstGeom prst="rect">
            <a:avLst/>
          </a:prstGeom>
        </p:spPr>
      </p:pic>
      <p:pic>
        <p:nvPicPr>
          <p:cNvPr id="11" name="Picture 11"/>
          <p:cNvPicPr>
            <a:picLocks noChangeAspect="1"/>
          </p:cNvPicPr>
          <p:nvPr/>
        </p:nvPicPr>
        <p:blipFill>
          <a:blip r:embed="rId8"/>
          <a:srcRect/>
          <a:stretch>
            <a:fillRect/>
          </a:stretch>
        </p:blipFill>
        <p:spPr>
          <a:xfrm>
            <a:off x="1237423" y="1028700"/>
            <a:ext cx="4078509" cy="861585"/>
          </a:xfrm>
          <a:prstGeom prst="rect">
            <a:avLst/>
          </a:prstGeom>
        </p:spPr>
      </p:pic>
      <p:pic>
        <p:nvPicPr>
          <p:cNvPr id="12" name="Picture 12"/>
          <p:cNvPicPr>
            <a:picLocks noChangeAspect="1"/>
          </p:cNvPicPr>
          <p:nvPr/>
        </p:nvPicPr>
        <p:blipFill>
          <a:blip r:embed="rId9"/>
          <a:srcRect/>
          <a:stretch>
            <a:fillRect/>
          </a:stretch>
        </p:blipFill>
        <p:spPr>
          <a:xfrm>
            <a:off x="1237423" y="8950217"/>
            <a:ext cx="1521399" cy="616167"/>
          </a:xfrm>
          <a:prstGeom prst="rect">
            <a:avLst/>
          </a:prstGeom>
        </p:spPr>
      </p:pic>
      <p:sp>
        <p:nvSpPr>
          <p:cNvPr id="13" name="TextBox 13"/>
          <p:cNvSpPr txBox="1"/>
          <p:nvPr/>
        </p:nvSpPr>
        <p:spPr>
          <a:xfrm>
            <a:off x="1237423" y="3267334"/>
            <a:ext cx="6300748" cy="3426117"/>
          </a:xfrm>
          <a:prstGeom prst="rect">
            <a:avLst/>
          </a:prstGeom>
        </p:spPr>
        <p:txBody>
          <a:bodyPr lIns="0" tIns="0" rIns="0" bIns="0" rtlCol="0" anchor="t">
            <a:spAutoFit/>
          </a:bodyPr>
          <a:lstStyle/>
          <a:p>
            <a:pPr marL="0" lvl="0" indent="0" algn="l">
              <a:lnSpc>
                <a:spcPts val="4495"/>
              </a:lnSpc>
            </a:pPr>
            <a:r>
              <a:rPr lang="en-US" sz="5227" spc="-146">
                <a:solidFill>
                  <a:srgbClr val="191769"/>
                </a:solidFill>
                <a:latin typeface="Exo 2 Medium Bold"/>
              </a:rPr>
              <a:t>Introducing Manchester Local Care Organisation and the Integrated Neighbourhood Team approach</a:t>
            </a:r>
          </a:p>
        </p:txBody>
      </p:sp>
      <p:pic>
        <p:nvPicPr>
          <p:cNvPr id="14" name="Picture 14"/>
          <p:cNvPicPr>
            <a:picLocks noChangeAspect="1"/>
          </p:cNvPicPr>
          <p:nvPr/>
        </p:nvPicPr>
        <p:blipFill>
          <a:blip r:embed="rId10"/>
          <a:srcRect/>
          <a:stretch>
            <a:fillRect/>
          </a:stretch>
        </p:blipFill>
        <p:spPr>
          <a:xfrm>
            <a:off x="3266804" y="8950217"/>
            <a:ext cx="2937261" cy="61616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193086" y="9741789"/>
            <a:ext cx="3452982" cy="450526"/>
            <a:chOff x="0" y="0"/>
            <a:chExt cx="1168046" cy="152400"/>
          </a:xfrm>
        </p:grpSpPr>
        <p:sp>
          <p:nvSpPr>
            <p:cNvPr id="3" name="Freeform 3"/>
            <p:cNvSpPr/>
            <p:nvPr/>
          </p:nvSpPr>
          <p:spPr>
            <a:xfrm>
              <a:off x="0" y="0"/>
              <a:ext cx="1168046" cy="152400"/>
            </a:xfrm>
            <a:custGeom>
              <a:avLst/>
              <a:gdLst/>
              <a:ahLst/>
              <a:cxnLst/>
              <a:rect l="l" t="t" r="r" b="b"/>
              <a:pathLst>
                <a:path w="1168046" h="152400">
                  <a:moveTo>
                    <a:pt x="0" y="0"/>
                  </a:moveTo>
                  <a:lnTo>
                    <a:pt x="1168046" y="0"/>
                  </a:lnTo>
                  <a:lnTo>
                    <a:pt x="1168046" y="152400"/>
                  </a:lnTo>
                  <a:lnTo>
                    <a:pt x="0" y="152400"/>
                  </a:lnTo>
                  <a:close/>
                </a:path>
              </a:pathLst>
            </a:custGeom>
            <a:solidFill>
              <a:srgbClr val="FFFFFF"/>
            </a:solidFill>
          </p:spPr>
          <p:txBody>
            <a:bodyPr/>
            <a:lstStyle/>
            <a:p>
              <a:endParaRPr lang="en-US"/>
            </a:p>
          </p:txBody>
        </p:sp>
      </p:grpSp>
      <p:grpSp>
        <p:nvGrpSpPr>
          <p:cNvPr id="4" name="Group 4"/>
          <p:cNvGrpSpPr/>
          <p:nvPr/>
        </p:nvGrpSpPr>
        <p:grpSpPr>
          <a:xfrm>
            <a:off x="517871" y="1895103"/>
            <a:ext cx="8219692" cy="8071948"/>
            <a:chOff x="0" y="0"/>
            <a:chExt cx="2780488" cy="2730511"/>
          </a:xfrm>
        </p:grpSpPr>
        <p:sp>
          <p:nvSpPr>
            <p:cNvPr id="5" name="Freeform 5"/>
            <p:cNvSpPr/>
            <p:nvPr/>
          </p:nvSpPr>
          <p:spPr>
            <a:xfrm>
              <a:off x="0" y="0"/>
              <a:ext cx="2780488" cy="2730511"/>
            </a:xfrm>
            <a:custGeom>
              <a:avLst/>
              <a:gdLst/>
              <a:ahLst/>
              <a:cxnLst/>
              <a:rect l="l" t="t" r="r" b="b"/>
              <a:pathLst>
                <a:path w="2780488" h="2730511">
                  <a:moveTo>
                    <a:pt x="0" y="0"/>
                  </a:moveTo>
                  <a:lnTo>
                    <a:pt x="2780488" y="0"/>
                  </a:lnTo>
                  <a:lnTo>
                    <a:pt x="2780488" y="2730511"/>
                  </a:lnTo>
                  <a:lnTo>
                    <a:pt x="0" y="2730511"/>
                  </a:lnTo>
                  <a:close/>
                </a:path>
              </a:pathLst>
            </a:custGeom>
            <a:solidFill>
              <a:srgbClr val="312783"/>
            </a:solidFill>
          </p:spPr>
          <p:txBody>
            <a:bodyPr/>
            <a:lstStyle/>
            <a:p>
              <a:endParaRPr lang="en-US"/>
            </a:p>
          </p:txBody>
        </p:sp>
      </p:grpSp>
      <p:pic>
        <p:nvPicPr>
          <p:cNvPr id="6" name="Picture 6"/>
          <p:cNvPicPr>
            <a:picLocks noChangeAspect="1"/>
          </p:cNvPicPr>
          <p:nvPr/>
        </p:nvPicPr>
        <p:blipFill>
          <a:blip r:embed="rId2"/>
          <a:srcRect/>
          <a:stretch>
            <a:fillRect/>
          </a:stretch>
        </p:blipFill>
        <p:spPr>
          <a:xfrm>
            <a:off x="14854529" y="396429"/>
            <a:ext cx="2993001" cy="632271"/>
          </a:xfrm>
          <a:prstGeom prst="rect">
            <a:avLst/>
          </a:prstGeom>
        </p:spPr>
      </p:pic>
      <p:grpSp>
        <p:nvGrpSpPr>
          <p:cNvPr id="7" name="Group 7"/>
          <p:cNvGrpSpPr/>
          <p:nvPr/>
        </p:nvGrpSpPr>
        <p:grpSpPr>
          <a:xfrm>
            <a:off x="9332393" y="1895103"/>
            <a:ext cx="8515137" cy="8071948"/>
            <a:chOff x="0" y="0"/>
            <a:chExt cx="2880429" cy="2730511"/>
          </a:xfrm>
        </p:grpSpPr>
        <p:sp>
          <p:nvSpPr>
            <p:cNvPr id="8" name="Freeform 8"/>
            <p:cNvSpPr/>
            <p:nvPr/>
          </p:nvSpPr>
          <p:spPr>
            <a:xfrm>
              <a:off x="0" y="0"/>
              <a:ext cx="2880429" cy="2730511"/>
            </a:xfrm>
            <a:custGeom>
              <a:avLst/>
              <a:gdLst/>
              <a:ahLst/>
              <a:cxnLst/>
              <a:rect l="l" t="t" r="r" b="b"/>
              <a:pathLst>
                <a:path w="2880429" h="2730511">
                  <a:moveTo>
                    <a:pt x="0" y="0"/>
                  </a:moveTo>
                  <a:lnTo>
                    <a:pt x="2880429" y="0"/>
                  </a:lnTo>
                  <a:lnTo>
                    <a:pt x="2880429" y="2730511"/>
                  </a:lnTo>
                  <a:lnTo>
                    <a:pt x="0" y="2730511"/>
                  </a:lnTo>
                  <a:close/>
                </a:path>
              </a:pathLst>
            </a:custGeom>
            <a:solidFill>
              <a:srgbClr val="E8EDEE"/>
            </a:solidFill>
          </p:spPr>
          <p:txBody>
            <a:bodyPr/>
            <a:lstStyle/>
            <a:p>
              <a:endParaRPr lang="en-US"/>
            </a:p>
          </p:txBody>
        </p:sp>
      </p:grpSp>
      <p:pic>
        <p:nvPicPr>
          <p:cNvPr id="9" name="Picture 9"/>
          <p:cNvPicPr>
            <a:picLocks noChangeAspect="1"/>
          </p:cNvPicPr>
          <p:nvPr/>
        </p:nvPicPr>
        <p:blipFill>
          <a:blip r:embed="rId3"/>
          <a:srcRect l="36195" t="22912" r="36485" b="21425"/>
          <a:stretch>
            <a:fillRect/>
          </a:stretch>
        </p:blipFill>
        <p:spPr>
          <a:xfrm>
            <a:off x="16682402" y="2041467"/>
            <a:ext cx="963666" cy="984169"/>
          </a:xfrm>
          <a:prstGeom prst="rect">
            <a:avLst/>
          </a:prstGeom>
        </p:spPr>
      </p:pic>
      <p:pic>
        <p:nvPicPr>
          <p:cNvPr id="10" name="Picture 10"/>
          <p:cNvPicPr>
            <a:picLocks noChangeAspect="1"/>
          </p:cNvPicPr>
          <p:nvPr/>
        </p:nvPicPr>
        <p:blipFill>
          <a:blip r:embed="rId4"/>
          <a:srcRect l="51889" t="21300" r="19629" b="21007"/>
          <a:stretch>
            <a:fillRect/>
          </a:stretch>
        </p:blipFill>
        <p:spPr>
          <a:xfrm>
            <a:off x="7301728" y="2106836"/>
            <a:ext cx="1181459" cy="1199542"/>
          </a:xfrm>
          <a:prstGeom prst="rect">
            <a:avLst/>
          </a:prstGeom>
        </p:spPr>
      </p:pic>
      <p:sp>
        <p:nvSpPr>
          <p:cNvPr id="11" name="TextBox 11"/>
          <p:cNvSpPr txBox="1"/>
          <p:nvPr/>
        </p:nvSpPr>
        <p:spPr>
          <a:xfrm>
            <a:off x="517871" y="356121"/>
            <a:ext cx="13567715" cy="1056640"/>
          </a:xfrm>
          <a:prstGeom prst="rect">
            <a:avLst/>
          </a:prstGeom>
        </p:spPr>
        <p:txBody>
          <a:bodyPr lIns="0" tIns="0" rIns="0" bIns="0" rtlCol="0" anchor="t">
            <a:spAutoFit/>
          </a:bodyPr>
          <a:lstStyle/>
          <a:p>
            <a:pPr marL="0" lvl="0" indent="0">
              <a:lnSpc>
                <a:spcPts val="4100"/>
              </a:lnSpc>
            </a:pPr>
            <a:r>
              <a:rPr lang="en-US" sz="4100" spc="-102">
                <a:solidFill>
                  <a:srgbClr val="003087"/>
                </a:solidFill>
                <a:latin typeface="Exo 2 Medium Bold"/>
              </a:rPr>
              <a:t>Unplanned and planned care approaches through the model - </a:t>
            </a:r>
            <a:r>
              <a:rPr lang="en-US" sz="4100" spc="-102">
                <a:solidFill>
                  <a:srgbClr val="003087"/>
                </a:solidFill>
                <a:latin typeface="Exo 2 Medium"/>
              </a:rPr>
              <a:t>one team with different approaches based on need</a:t>
            </a:r>
          </a:p>
        </p:txBody>
      </p:sp>
      <p:sp>
        <p:nvSpPr>
          <p:cNvPr id="12" name="TextBox 12"/>
          <p:cNvSpPr txBox="1"/>
          <p:nvPr/>
        </p:nvSpPr>
        <p:spPr>
          <a:xfrm>
            <a:off x="1198678" y="2108142"/>
            <a:ext cx="7872668" cy="494030"/>
          </a:xfrm>
          <a:prstGeom prst="rect">
            <a:avLst/>
          </a:prstGeom>
        </p:spPr>
        <p:txBody>
          <a:bodyPr lIns="0" tIns="0" rIns="0" bIns="0" rtlCol="0" anchor="t">
            <a:spAutoFit/>
          </a:bodyPr>
          <a:lstStyle/>
          <a:p>
            <a:pPr>
              <a:lnSpc>
                <a:spcPts val="3700"/>
              </a:lnSpc>
            </a:pPr>
            <a:r>
              <a:rPr lang="en-US" sz="3700">
                <a:solidFill>
                  <a:srgbClr val="FFFFFF"/>
                </a:solidFill>
                <a:latin typeface="Open Sans 1 Bold"/>
              </a:rPr>
              <a:t>Unplanned care</a:t>
            </a:r>
          </a:p>
        </p:txBody>
      </p:sp>
      <p:sp>
        <p:nvSpPr>
          <p:cNvPr id="13" name="TextBox 13"/>
          <p:cNvSpPr txBox="1"/>
          <p:nvPr/>
        </p:nvSpPr>
        <p:spPr>
          <a:xfrm>
            <a:off x="1198678" y="2772576"/>
            <a:ext cx="7213184" cy="6221640"/>
          </a:xfrm>
          <a:prstGeom prst="rect">
            <a:avLst/>
          </a:prstGeom>
        </p:spPr>
        <p:txBody>
          <a:bodyPr lIns="0" tIns="0" rIns="0" bIns="0" rtlCol="0" anchor="t">
            <a:spAutoFit/>
          </a:bodyPr>
          <a:lstStyle/>
          <a:p>
            <a:pPr>
              <a:lnSpc>
                <a:spcPts val="2100"/>
              </a:lnSpc>
            </a:pPr>
            <a:r>
              <a:rPr lang="en-US" sz="2400" dirty="0">
                <a:solidFill>
                  <a:srgbClr val="FFFFFF"/>
                </a:solidFill>
                <a:latin typeface="Open Sans 1 Bold"/>
              </a:rPr>
              <a:t>Manchester Community Response</a:t>
            </a:r>
          </a:p>
          <a:p>
            <a:pPr>
              <a:lnSpc>
                <a:spcPts val="2100"/>
              </a:lnSpc>
            </a:pPr>
            <a:endParaRPr lang="en-US" sz="2100" dirty="0">
              <a:solidFill>
                <a:srgbClr val="FFFFFF"/>
              </a:solidFill>
              <a:latin typeface="Open Sans 1"/>
            </a:endParaRPr>
          </a:p>
          <a:p>
            <a:pPr>
              <a:lnSpc>
                <a:spcPts val="2100"/>
              </a:lnSpc>
            </a:pPr>
            <a:r>
              <a:rPr lang="en-US" sz="2100" dirty="0">
                <a:solidFill>
                  <a:srgbClr val="FFFFFF"/>
                </a:solidFill>
                <a:latin typeface="Open Sans 1"/>
              </a:rPr>
              <a:t>Our umbrella service for short term care in the community to keep people out of hospital</a:t>
            </a:r>
          </a:p>
          <a:p>
            <a:pPr>
              <a:lnSpc>
                <a:spcPts val="1900"/>
              </a:lnSpc>
            </a:pPr>
            <a:endParaRPr lang="en-US" sz="2000" dirty="0">
              <a:solidFill>
                <a:srgbClr val="FFFFFF"/>
              </a:solidFill>
            </a:endParaRPr>
          </a:p>
          <a:p>
            <a:pPr marL="410211" lvl="1" indent="-205105">
              <a:lnSpc>
                <a:spcPts val="1900"/>
              </a:lnSpc>
              <a:buFont typeface="Arial"/>
              <a:buChar char="•"/>
            </a:pPr>
            <a:r>
              <a:rPr lang="en-US" sz="2400" dirty="0">
                <a:solidFill>
                  <a:srgbClr val="FFFFFF"/>
                </a:solidFill>
              </a:rPr>
              <a:t>Crisis Response Team (Admission Avoidance)</a:t>
            </a:r>
          </a:p>
          <a:p>
            <a:pPr>
              <a:lnSpc>
                <a:spcPts val="1900"/>
              </a:lnSpc>
            </a:pPr>
            <a:endParaRPr lang="en-US" sz="2400" dirty="0">
              <a:solidFill>
                <a:srgbClr val="FFFFFF"/>
              </a:solidFill>
            </a:endParaRPr>
          </a:p>
          <a:p>
            <a:pPr marL="410211" lvl="1" indent="-205106">
              <a:lnSpc>
                <a:spcPts val="1900"/>
              </a:lnSpc>
              <a:buFont typeface="Arial"/>
              <a:buChar char="•"/>
            </a:pPr>
            <a:r>
              <a:rPr lang="en-US" sz="2400" dirty="0">
                <a:solidFill>
                  <a:srgbClr val="FFFFFF"/>
                </a:solidFill>
              </a:rPr>
              <a:t>Discharge to Assess Pathways (Referrals from hospital wards)</a:t>
            </a:r>
          </a:p>
          <a:p>
            <a:pPr>
              <a:lnSpc>
                <a:spcPts val="1900"/>
              </a:lnSpc>
            </a:pPr>
            <a:endParaRPr lang="en-US" sz="2400" dirty="0">
              <a:solidFill>
                <a:srgbClr val="FFFFFF"/>
              </a:solidFill>
            </a:endParaRPr>
          </a:p>
          <a:p>
            <a:pPr marL="410211" lvl="1" indent="-205106">
              <a:lnSpc>
                <a:spcPts val="1900"/>
              </a:lnSpc>
              <a:buFont typeface="Arial"/>
              <a:buChar char="•"/>
            </a:pPr>
            <a:r>
              <a:rPr lang="en-US" sz="2400" dirty="0">
                <a:solidFill>
                  <a:srgbClr val="FFFFFF"/>
                </a:solidFill>
              </a:rPr>
              <a:t>Community Flow (MCR representation at hospital sites)</a:t>
            </a:r>
          </a:p>
          <a:p>
            <a:pPr>
              <a:lnSpc>
                <a:spcPts val="1900"/>
              </a:lnSpc>
            </a:pPr>
            <a:endParaRPr lang="en-US" sz="2400" dirty="0">
              <a:solidFill>
                <a:srgbClr val="FFFFFF"/>
              </a:solidFill>
            </a:endParaRPr>
          </a:p>
          <a:p>
            <a:pPr marL="410211" lvl="1" indent="-205106">
              <a:lnSpc>
                <a:spcPts val="1900"/>
              </a:lnSpc>
              <a:buFont typeface="Arial"/>
              <a:buChar char="•"/>
            </a:pPr>
            <a:r>
              <a:rPr lang="en-US" sz="2400" dirty="0">
                <a:solidFill>
                  <a:srgbClr val="FFFFFF"/>
                </a:solidFill>
              </a:rPr>
              <a:t>Social care Reablement</a:t>
            </a:r>
          </a:p>
          <a:p>
            <a:pPr>
              <a:lnSpc>
                <a:spcPts val="1900"/>
              </a:lnSpc>
            </a:pPr>
            <a:endParaRPr lang="en-US" sz="2400" dirty="0">
              <a:solidFill>
                <a:srgbClr val="FFFFFF"/>
              </a:solidFill>
            </a:endParaRPr>
          </a:p>
          <a:p>
            <a:pPr marL="410211" lvl="1" indent="-205106">
              <a:lnSpc>
                <a:spcPts val="1900"/>
              </a:lnSpc>
              <a:buFont typeface="Arial"/>
              <a:buChar char="•"/>
            </a:pPr>
            <a:r>
              <a:rPr lang="en-US" sz="2400" dirty="0">
                <a:solidFill>
                  <a:srgbClr val="FFFFFF"/>
                </a:solidFill>
              </a:rPr>
              <a:t>Intermediate care - home and bed based</a:t>
            </a:r>
          </a:p>
          <a:p>
            <a:pPr>
              <a:lnSpc>
                <a:spcPts val="1900"/>
              </a:lnSpc>
            </a:pPr>
            <a:endParaRPr lang="en-US" sz="1900" dirty="0">
              <a:solidFill>
                <a:srgbClr val="FFFFFF"/>
              </a:solidFill>
              <a:latin typeface="Open Sans 1"/>
            </a:endParaRPr>
          </a:p>
          <a:p>
            <a:pPr>
              <a:lnSpc>
                <a:spcPts val="1900"/>
              </a:lnSpc>
            </a:pPr>
            <a:endParaRPr lang="en-US" sz="1900" dirty="0">
              <a:solidFill>
                <a:srgbClr val="FFFFFF"/>
              </a:solidFill>
              <a:latin typeface="Open Sans 1"/>
            </a:endParaRPr>
          </a:p>
          <a:p>
            <a:pPr>
              <a:lnSpc>
                <a:spcPts val="2100"/>
              </a:lnSpc>
            </a:pPr>
            <a:r>
              <a:rPr lang="en-US" sz="2100" dirty="0">
                <a:solidFill>
                  <a:srgbClr val="FFFFFF"/>
                </a:solidFill>
                <a:latin typeface="Open Sans 1 Bold"/>
              </a:rPr>
              <a:t>Integrated Discharge Team</a:t>
            </a:r>
          </a:p>
          <a:p>
            <a:pPr>
              <a:lnSpc>
                <a:spcPts val="1900"/>
              </a:lnSpc>
            </a:pPr>
            <a:endParaRPr lang="en-US" sz="2100" dirty="0">
              <a:solidFill>
                <a:srgbClr val="FFFFFF"/>
              </a:solidFill>
              <a:latin typeface="Open Sans 1 Bold"/>
            </a:endParaRPr>
          </a:p>
          <a:p>
            <a:pPr marL="410211" lvl="1" indent="-205105">
              <a:lnSpc>
                <a:spcPts val="1900"/>
              </a:lnSpc>
              <a:buFont typeface="Arial"/>
              <a:buChar char="•"/>
            </a:pPr>
            <a:r>
              <a:rPr lang="en-US" sz="1900" dirty="0">
                <a:solidFill>
                  <a:srgbClr val="FFFFFF"/>
                </a:solidFill>
                <a:latin typeface="Open Sans 1"/>
              </a:rPr>
              <a:t>Being established in each locality and located in the hospitals</a:t>
            </a:r>
          </a:p>
          <a:p>
            <a:pPr>
              <a:lnSpc>
                <a:spcPts val="1900"/>
              </a:lnSpc>
            </a:pPr>
            <a:endParaRPr lang="en-US" sz="1900" dirty="0">
              <a:solidFill>
                <a:srgbClr val="FFFFFF"/>
              </a:solidFill>
              <a:latin typeface="Open Sans 1"/>
            </a:endParaRPr>
          </a:p>
          <a:p>
            <a:pPr>
              <a:lnSpc>
                <a:spcPts val="1900"/>
              </a:lnSpc>
            </a:pPr>
            <a:r>
              <a:rPr lang="en-US" sz="1900" dirty="0">
                <a:solidFill>
                  <a:srgbClr val="FFFFFF"/>
                </a:solidFill>
                <a:latin typeface="Open Sans 1"/>
              </a:rPr>
              <a:t>Managing flow with practitioners as part of the acute service delivery teams for Manchester Residents.</a:t>
            </a:r>
          </a:p>
        </p:txBody>
      </p:sp>
      <p:sp>
        <p:nvSpPr>
          <p:cNvPr id="14" name="TextBox 14"/>
          <p:cNvSpPr txBox="1"/>
          <p:nvPr/>
        </p:nvSpPr>
        <p:spPr>
          <a:xfrm>
            <a:off x="10046116" y="2173511"/>
            <a:ext cx="7872668" cy="494030"/>
          </a:xfrm>
          <a:prstGeom prst="rect">
            <a:avLst/>
          </a:prstGeom>
        </p:spPr>
        <p:txBody>
          <a:bodyPr lIns="0" tIns="0" rIns="0" bIns="0" rtlCol="0" anchor="t">
            <a:spAutoFit/>
          </a:bodyPr>
          <a:lstStyle/>
          <a:p>
            <a:pPr>
              <a:lnSpc>
                <a:spcPts val="3700"/>
              </a:lnSpc>
            </a:pPr>
            <a:r>
              <a:rPr lang="en-US" sz="3700">
                <a:solidFill>
                  <a:srgbClr val="003087"/>
                </a:solidFill>
                <a:latin typeface="Open Sans 1 Bold"/>
              </a:rPr>
              <a:t>Planned care</a:t>
            </a:r>
          </a:p>
        </p:txBody>
      </p:sp>
      <p:sp>
        <p:nvSpPr>
          <p:cNvPr id="15" name="TextBox 15"/>
          <p:cNvSpPr txBox="1"/>
          <p:nvPr/>
        </p:nvSpPr>
        <p:spPr>
          <a:xfrm>
            <a:off x="10046116" y="2772576"/>
            <a:ext cx="7213184" cy="4837415"/>
          </a:xfrm>
          <a:prstGeom prst="rect">
            <a:avLst/>
          </a:prstGeom>
        </p:spPr>
        <p:txBody>
          <a:bodyPr lIns="0" tIns="0" rIns="0" bIns="0" rtlCol="0" anchor="t">
            <a:spAutoFit/>
          </a:bodyPr>
          <a:lstStyle/>
          <a:p>
            <a:pPr>
              <a:lnSpc>
                <a:spcPts val="2100"/>
              </a:lnSpc>
            </a:pPr>
            <a:r>
              <a:rPr lang="en-US" sz="3200" b="1" dirty="0">
                <a:solidFill>
                  <a:srgbClr val="003087"/>
                </a:solidFill>
              </a:rPr>
              <a:t>Integrated Neighbourhood Teams</a:t>
            </a:r>
          </a:p>
          <a:p>
            <a:pPr>
              <a:lnSpc>
                <a:spcPts val="2100"/>
              </a:lnSpc>
            </a:pPr>
            <a:endParaRPr lang="en-US" sz="2400" dirty="0">
              <a:solidFill>
                <a:srgbClr val="003087"/>
              </a:solidFill>
            </a:endParaRPr>
          </a:p>
          <a:p>
            <a:pPr marL="431801" lvl="1" indent="-215901">
              <a:lnSpc>
                <a:spcPts val="2000"/>
              </a:lnSpc>
              <a:buFont typeface="Arial"/>
              <a:buChar char="•"/>
            </a:pPr>
            <a:r>
              <a:rPr lang="en-US" sz="2400" dirty="0">
                <a:solidFill>
                  <a:srgbClr val="003087"/>
                </a:solidFill>
              </a:rPr>
              <a:t>12 Integrated Neighbourhood Teams (INTs) district nurses, therapists, </a:t>
            </a:r>
            <a:r>
              <a:rPr lang="en-US" sz="2400" dirty="0" err="1">
                <a:solidFill>
                  <a:srgbClr val="003087"/>
                </a:solidFill>
              </a:rPr>
              <a:t>reablement</a:t>
            </a:r>
            <a:r>
              <a:rPr lang="en-US" sz="2400" dirty="0">
                <a:solidFill>
                  <a:srgbClr val="003087"/>
                </a:solidFill>
              </a:rPr>
              <a:t>, social care staff, co-located in community hubs; providing specialist and / or multi-disciplinary services.</a:t>
            </a:r>
          </a:p>
          <a:p>
            <a:pPr>
              <a:lnSpc>
                <a:spcPts val="2000"/>
              </a:lnSpc>
            </a:pPr>
            <a:endParaRPr lang="en-US" sz="2400" dirty="0">
              <a:solidFill>
                <a:srgbClr val="003087"/>
              </a:solidFill>
            </a:endParaRPr>
          </a:p>
          <a:p>
            <a:pPr marL="431801" lvl="1" indent="-215901">
              <a:lnSpc>
                <a:spcPts val="2000"/>
              </a:lnSpc>
              <a:buFont typeface="Arial"/>
              <a:buChar char="•"/>
            </a:pPr>
            <a:r>
              <a:rPr lang="en-US" sz="2400" dirty="0">
                <a:solidFill>
                  <a:srgbClr val="003087"/>
                </a:solidFill>
              </a:rPr>
              <a:t>Monthly MDTs and weekly Multi-agency meetings (MAMs) in each neighbourhood; supporting the MDT approach</a:t>
            </a:r>
          </a:p>
          <a:p>
            <a:pPr>
              <a:lnSpc>
                <a:spcPts val="2000"/>
              </a:lnSpc>
            </a:pPr>
            <a:endParaRPr lang="en-US" sz="2400" dirty="0">
              <a:solidFill>
                <a:srgbClr val="003087"/>
              </a:solidFill>
            </a:endParaRPr>
          </a:p>
          <a:p>
            <a:pPr marL="431801" lvl="1" indent="-215901">
              <a:lnSpc>
                <a:spcPts val="2000"/>
              </a:lnSpc>
              <a:buFont typeface="Arial"/>
              <a:buChar char="•"/>
            </a:pPr>
            <a:r>
              <a:rPr lang="en-US" sz="2400" dirty="0">
                <a:solidFill>
                  <a:srgbClr val="003087"/>
                </a:solidFill>
              </a:rPr>
              <a:t>Coordinated Care Pathway </a:t>
            </a:r>
            <a:r>
              <a:rPr lang="en-US" sz="2400" dirty="0" err="1">
                <a:solidFill>
                  <a:srgbClr val="003087"/>
                </a:solidFill>
              </a:rPr>
              <a:t>standardises</a:t>
            </a:r>
            <a:r>
              <a:rPr lang="en-US" sz="2400" dirty="0">
                <a:solidFill>
                  <a:srgbClr val="003087"/>
                </a:solidFill>
              </a:rPr>
              <a:t> INT offer; facilitated by Care Navigators; support </a:t>
            </a:r>
            <a:r>
              <a:rPr lang="en-US" sz="2400" dirty="0" err="1">
                <a:solidFill>
                  <a:srgbClr val="003087"/>
                </a:solidFill>
              </a:rPr>
              <a:t>mobilisation</a:t>
            </a:r>
            <a:r>
              <a:rPr lang="en-US" sz="2400" dirty="0">
                <a:solidFill>
                  <a:srgbClr val="003087"/>
                </a:solidFill>
              </a:rPr>
              <a:t> of social prescribing</a:t>
            </a:r>
          </a:p>
          <a:p>
            <a:pPr>
              <a:lnSpc>
                <a:spcPts val="2000"/>
              </a:lnSpc>
            </a:pPr>
            <a:endParaRPr lang="en-US" sz="2400" dirty="0">
              <a:solidFill>
                <a:srgbClr val="003087"/>
              </a:solidFill>
            </a:endParaRPr>
          </a:p>
          <a:p>
            <a:pPr marL="431801" lvl="1" indent="-215901">
              <a:lnSpc>
                <a:spcPts val="2000"/>
              </a:lnSpc>
              <a:buFont typeface="Arial"/>
              <a:buChar char="•"/>
            </a:pPr>
            <a:r>
              <a:rPr lang="en-US" sz="2400" dirty="0" err="1">
                <a:solidFill>
                  <a:srgbClr val="003087"/>
                </a:solidFill>
              </a:rPr>
              <a:t>Neighbourhood</a:t>
            </a:r>
            <a:r>
              <a:rPr lang="en-US" sz="2400" dirty="0">
                <a:solidFill>
                  <a:srgbClr val="003087"/>
                </a:solidFill>
              </a:rPr>
              <a:t> bi-monthly Partnership meeting engages wider community in the design and delivery of the things that matter to them.</a:t>
            </a:r>
          </a:p>
          <a:p>
            <a:pPr>
              <a:lnSpc>
                <a:spcPts val="1900"/>
              </a:lnSpc>
            </a:pPr>
            <a:endParaRPr lang="en-US" sz="374" dirty="0">
              <a:solidFill>
                <a:srgbClr val="003087"/>
              </a:solidFill>
              <a:latin typeface="Open Sans 1"/>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2912" y="518160"/>
            <a:ext cx="14658400" cy="1097280"/>
          </a:xfrm>
          <a:prstGeom prst="rect">
            <a:avLst/>
          </a:prstGeom>
        </p:spPr>
        <p:txBody>
          <a:bodyPr lIns="0" tIns="0" rIns="0" bIns="0" rtlCol="0" anchor="t">
            <a:spAutoFit/>
          </a:bodyPr>
          <a:lstStyle/>
          <a:p>
            <a:pPr>
              <a:lnSpc>
                <a:spcPts val="4200"/>
              </a:lnSpc>
            </a:pPr>
            <a:r>
              <a:rPr lang="en-US" sz="4200" spc="-105">
                <a:solidFill>
                  <a:srgbClr val="003087"/>
                </a:solidFill>
                <a:latin typeface="Exo 2 Medium Bold"/>
              </a:rPr>
              <a:t>People flow in neighbourhood services:</a:t>
            </a:r>
          </a:p>
          <a:p>
            <a:pPr marL="0" lvl="0" indent="0">
              <a:lnSpc>
                <a:spcPts val="4200"/>
              </a:lnSpc>
            </a:pPr>
            <a:r>
              <a:rPr lang="en-US" sz="4200" spc="-105">
                <a:solidFill>
                  <a:srgbClr val="003087"/>
                </a:solidFill>
                <a:latin typeface="Exo 2 Medium"/>
              </a:rPr>
              <a:t>Coordinated care pathway</a:t>
            </a:r>
          </a:p>
        </p:txBody>
      </p:sp>
      <p:grpSp>
        <p:nvGrpSpPr>
          <p:cNvPr id="3" name="Group 3"/>
          <p:cNvGrpSpPr/>
          <p:nvPr/>
        </p:nvGrpSpPr>
        <p:grpSpPr>
          <a:xfrm>
            <a:off x="5273425" y="7785954"/>
            <a:ext cx="6846774" cy="1822673"/>
            <a:chOff x="0" y="0"/>
            <a:chExt cx="2068333" cy="550609"/>
          </a:xfrm>
        </p:grpSpPr>
        <p:sp>
          <p:nvSpPr>
            <p:cNvPr id="4" name="Freeform 4"/>
            <p:cNvSpPr/>
            <p:nvPr/>
          </p:nvSpPr>
          <p:spPr>
            <a:xfrm>
              <a:off x="0" y="0"/>
              <a:ext cx="2068333" cy="550609"/>
            </a:xfrm>
            <a:custGeom>
              <a:avLst/>
              <a:gdLst/>
              <a:ahLst/>
              <a:cxnLst/>
              <a:rect l="l" t="t" r="r" b="b"/>
              <a:pathLst>
                <a:path w="2068333" h="550609">
                  <a:moveTo>
                    <a:pt x="0" y="0"/>
                  </a:moveTo>
                  <a:lnTo>
                    <a:pt x="2068333" y="0"/>
                  </a:lnTo>
                  <a:lnTo>
                    <a:pt x="2068333" y="550609"/>
                  </a:lnTo>
                  <a:lnTo>
                    <a:pt x="0" y="550609"/>
                  </a:lnTo>
                  <a:close/>
                </a:path>
              </a:pathLst>
            </a:custGeom>
            <a:solidFill>
              <a:srgbClr val="32BEA6"/>
            </a:solidFill>
          </p:spPr>
          <p:txBody>
            <a:bodyPr/>
            <a:lstStyle/>
            <a:p>
              <a:endParaRPr lang="en-US"/>
            </a:p>
          </p:txBody>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265" t="9276" r="10945" b="6187"/>
          <a:stretch>
            <a:fillRect/>
          </a:stretch>
        </p:blipFill>
        <p:spPr>
          <a:xfrm>
            <a:off x="5128797" y="1501811"/>
            <a:ext cx="7165548" cy="7786985"/>
          </a:xfrm>
          <a:prstGeom prst="rect">
            <a:avLst/>
          </a:prstGeom>
        </p:spPr>
      </p:pic>
      <p:sp>
        <p:nvSpPr>
          <p:cNvPr id="6" name="TextBox 6"/>
          <p:cNvSpPr txBox="1"/>
          <p:nvPr/>
        </p:nvSpPr>
        <p:spPr>
          <a:xfrm>
            <a:off x="6692653" y="5830470"/>
            <a:ext cx="4200317" cy="1122698"/>
          </a:xfrm>
          <a:prstGeom prst="rect">
            <a:avLst/>
          </a:prstGeom>
        </p:spPr>
        <p:txBody>
          <a:bodyPr lIns="0" tIns="0" rIns="0" bIns="0" rtlCol="0" anchor="t">
            <a:spAutoFit/>
          </a:bodyPr>
          <a:lstStyle/>
          <a:p>
            <a:pPr>
              <a:lnSpc>
                <a:spcPts val="2208"/>
              </a:lnSpc>
            </a:pPr>
            <a:r>
              <a:rPr lang="en-US" sz="2007" spc="-104" dirty="0">
                <a:solidFill>
                  <a:srgbClr val="FFFFFF"/>
                </a:solidFill>
                <a:latin typeface="Exo 2 Bold Bold"/>
              </a:rPr>
              <a:t>Multi-Agency Meetings</a:t>
            </a:r>
            <a:r>
              <a:rPr lang="en-US" sz="2007" spc="-104" dirty="0">
                <a:solidFill>
                  <a:srgbClr val="FFFFFF"/>
                </a:solidFill>
                <a:latin typeface="Exo 2 Bold"/>
              </a:rPr>
              <a:t> - weekly in Neighbourhood (health, social care, pharmacy, </a:t>
            </a:r>
            <a:r>
              <a:rPr lang="en-US" sz="2007" spc="-104" dirty="0" err="1">
                <a:solidFill>
                  <a:srgbClr val="FFFFFF"/>
                </a:solidFill>
                <a:latin typeface="Exo 2 Bold"/>
              </a:rPr>
              <a:t>reablement</a:t>
            </a:r>
            <a:r>
              <a:rPr lang="en-US" sz="2007" spc="-104" dirty="0">
                <a:solidFill>
                  <a:srgbClr val="FFFFFF"/>
                </a:solidFill>
                <a:latin typeface="Exo 2 Bold"/>
              </a:rPr>
              <a:t>, housing </a:t>
            </a:r>
            <a:r>
              <a:rPr lang="en-US" sz="2007" spc="-104" dirty="0" err="1">
                <a:solidFill>
                  <a:srgbClr val="FFFFFF"/>
                </a:solidFill>
                <a:latin typeface="Exo 2 Bold"/>
              </a:rPr>
              <a:t>etc</a:t>
            </a:r>
            <a:r>
              <a:rPr lang="en-US" sz="2007" spc="-104" dirty="0">
                <a:solidFill>
                  <a:srgbClr val="FFFFFF"/>
                </a:solidFill>
                <a:latin typeface="Exo 2 Bold"/>
              </a:rPr>
              <a:t>)</a:t>
            </a:r>
          </a:p>
          <a:p>
            <a:pPr algn="ctr">
              <a:lnSpc>
                <a:spcPts val="2208"/>
              </a:lnSpc>
            </a:pPr>
            <a:endParaRPr lang="en-US" sz="2007" spc="-104" dirty="0">
              <a:solidFill>
                <a:srgbClr val="FFFFFF"/>
              </a:solidFill>
              <a:latin typeface="Exo 2 Bold"/>
            </a:endParaRPr>
          </a:p>
        </p:txBody>
      </p:sp>
      <p:sp>
        <p:nvSpPr>
          <p:cNvPr id="7" name="TextBox 7"/>
          <p:cNvSpPr txBox="1"/>
          <p:nvPr/>
        </p:nvSpPr>
        <p:spPr>
          <a:xfrm>
            <a:off x="5574649" y="7372967"/>
            <a:ext cx="6244327" cy="844646"/>
          </a:xfrm>
          <a:prstGeom prst="rect">
            <a:avLst/>
          </a:prstGeom>
        </p:spPr>
        <p:txBody>
          <a:bodyPr lIns="0" tIns="0" rIns="0" bIns="0" rtlCol="0" anchor="t">
            <a:spAutoFit/>
          </a:bodyPr>
          <a:lstStyle/>
          <a:p>
            <a:pPr algn="ctr">
              <a:lnSpc>
                <a:spcPts val="2208"/>
              </a:lnSpc>
            </a:pPr>
            <a:r>
              <a:rPr lang="en-US" sz="2007" spc="-106">
                <a:solidFill>
                  <a:srgbClr val="FFFFFF"/>
                </a:solidFill>
                <a:latin typeface="Exo 2 Bold Bold"/>
              </a:rPr>
              <a:t>Care Navigators</a:t>
            </a:r>
            <a:r>
              <a:rPr lang="en-US" sz="2007" spc="-106">
                <a:solidFill>
                  <a:srgbClr val="FFFFFF"/>
                </a:solidFill>
                <a:latin typeface="Exo 2 Bold"/>
              </a:rPr>
              <a:t> – referring into VCSE, peer groups, housing, Citizens Advice Bureau</a:t>
            </a:r>
          </a:p>
          <a:p>
            <a:pPr algn="ctr">
              <a:lnSpc>
                <a:spcPts val="2208"/>
              </a:lnSpc>
            </a:pPr>
            <a:endParaRPr lang="en-US" sz="2007" spc="-106">
              <a:solidFill>
                <a:srgbClr val="FFFFFF"/>
              </a:solidFill>
              <a:latin typeface="Exo 2 Bold"/>
            </a:endParaRPr>
          </a:p>
        </p:txBody>
      </p:sp>
      <p:sp>
        <p:nvSpPr>
          <p:cNvPr id="8" name="TextBox 8"/>
          <p:cNvSpPr txBox="1"/>
          <p:nvPr/>
        </p:nvSpPr>
        <p:spPr>
          <a:xfrm>
            <a:off x="7427821" y="4549806"/>
            <a:ext cx="2572239" cy="569334"/>
          </a:xfrm>
          <a:prstGeom prst="rect">
            <a:avLst/>
          </a:prstGeom>
        </p:spPr>
        <p:txBody>
          <a:bodyPr lIns="0" tIns="0" rIns="0" bIns="0" rtlCol="0" anchor="t">
            <a:spAutoFit/>
          </a:bodyPr>
          <a:lstStyle/>
          <a:p>
            <a:pPr algn="ctr">
              <a:lnSpc>
                <a:spcPts val="2208"/>
              </a:lnSpc>
            </a:pPr>
            <a:r>
              <a:rPr lang="en-US" sz="2007" spc="-104">
                <a:solidFill>
                  <a:srgbClr val="FFFFFF"/>
                </a:solidFill>
                <a:latin typeface="Exo 2 Bold Bold"/>
              </a:rPr>
              <a:t>MDT Meetings -</a:t>
            </a:r>
            <a:r>
              <a:rPr lang="en-US" sz="2007" spc="-104">
                <a:solidFill>
                  <a:srgbClr val="FFFFFF"/>
                </a:solidFill>
                <a:latin typeface="Exo 2 Bold"/>
              </a:rPr>
              <a:t> monthly at GP practice</a:t>
            </a:r>
          </a:p>
        </p:txBody>
      </p:sp>
      <p:sp>
        <p:nvSpPr>
          <p:cNvPr id="9" name="TextBox 9"/>
          <p:cNvSpPr txBox="1"/>
          <p:nvPr/>
        </p:nvSpPr>
        <p:spPr>
          <a:xfrm>
            <a:off x="7834502" y="2966033"/>
            <a:ext cx="1916618" cy="564257"/>
          </a:xfrm>
          <a:prstGeom prst="rect">
            <a:avLst/>
          </a:prstGeom>
        </p:spPr>
        <p:txBody>
          <a:bodyPr lIns="0" tIns="0" rIns="0" bIns="0" rtlCol="0" anchor="t">
            <a:spAutoFit/>
          </a:bodyPr>
          <a:lstStyle/>
          <a:p>
            <a:pPr algn="ctr">
              <a:lnSpc>
                <a:spcPts val="2228"/>
              </a:lnSpc>
            </a:pPr>
            <a:r>
              <a:rPr lang="en-US" sz="2007" spc="-108" dirty="0">
                <a:solidFill>
                  <a:srgbClr val="FFFFFF"/>
                </a:solidFill>
                <a:latin typeface="Exo 2 Bold Bold"/>
              </a:rPr>
              <a:t>INT team services</a:t>
            </a:r>
          </a:p>
        </p:txBody>
      </p:sp>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flipV="1">
            <a:off x="7492819" y="3841178"/>
            <a:ext cx="588793" cy="294396"/>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flipV="1">
            <a:off x="6774504" y="5060403"/>
            <a:ext cx="826523" cy="413262"/>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flipV="1">
            <a:off x="5926009" y="6481375"/>
            <a:ext cx="826523" cy="413262"/>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flipV="1">
            <a:off x="5198669" y="7717195"/>
            <a:ext cx="826523" cy="413262"/>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flipH="1">
            <a:off x="11211712" y="7717195"/>
            <a:ext cx="826523" cy="413262"/>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flipH="1">
            <a:off x="10440371" y="6407653"/>
            <a:ext cx="826523" cy="413262"/>
          </a:xfrm>
          <a:prstGeom prst="rect">
            <a:avLst/>
          </a:prstGeom>
        </p:spPr>
      </p:pic>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flipH="1">
            <a:off x="9754238" y="5060403"/>
            <a:ext cx="826523" cy="413262"/>
          </a:xfrm>
          <a:prstGeom prst="rect">
            <a:avLst/>
          </a:prstGeom>
        </p:spPr>
      </p:pic>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flipH="1">
            <a:off x="9420100" y="3828335"/>
            <a:ext cx="605916" cy="302958"/>
          </a:xfrm>
          <a:prstGeom prst="rect">
            <a:avLst/>
          </a:prstGeom>
        </p:spPr>
      </p:pic>
      <p:grpSp>
        <p:nvGrpSpPr>
          <p:cNvPr id="18" name="Group 18"/>
          <p:cNvGrpSpPr/>
          <p:nvPr/>
        </p:nvGrpSpPr>
        <p:grpSpPr>
          <a:xfrm rot="-5400000">
            <a:off x="8825204" y="5574064"/>
            <a:ext cx="8291684" cy="525955"/>
            <a:chOff x="0" y="0"/>
            <a:chExt cx="9149847" cy="580390"/>
          </a:xfrm>
        </p:grpSpPr>
        <p:sp>
          <p:nvSpPr>
            <p:cNvPr id="19" name="Freeform 19"/>
            <p:cNvSpPr/>
            <p:nvPr/>
          </p:nvSpPr>
          <p:spPr>
            <a:xfrm>
              <a:off x="8737097" y="38100"/>
              <a:ext cx="374650" cy="504190"/>
            </a:xfrm>
            <a:custGeom>
              <a:avLst/>
              <a:gdLst/>
              <a:ahLst/>
              <a:cxnLst/>
              <a:rect l="l" t="t" r="r" b="b"/>
              <a:pathLst>
                <a:path w="374650" h="504190">
                  <a:moveTo>
                    <a:pt x="0" y="504190"/>
                  </a:moveTo>
                  <a:lnTo>
                    <a:pt x="0" y="0"/>
                  </a:lnTo>
                  <a:lnTo>
                    <a:pt x="374650" y="252730"/>
                  </a:lnTo>
                  <a:close/>
                </a:path>
              </a:pathLst>
            </a:custGeom>
            <a:solidFill>
              <a:srgbClr val="005EB8">
                <a:alpha val="40784"/>
              </a:srgbClr>
            </a:solidFill>
          </p:spPr>
          <p:txBody>
            <a:bodyPr/>
            <a:lstStyle/>
            <a:p>
              <a:endParaRPr lang="en-US"/>
            </a:p>
          </p:txBody>
        </p:sp>
        <p:sp>
          <p:nvSpPr>
            <p:cNvPr id="20" name="Freeform 20"/>
            <p:cNvSpPr/>
            <p:nvPr/>
          </p:nvSpPr>
          <p:spPr>
            <a:xfrm>
              <a:off x="0" y="-2540"/>
              <a:ext cx="9149847" cy="582930"/>
            </a:xfrm>
            <a:custGeom>
              <a:avLst/>
              <a:gdLst/>
              <a:ahLst/>
              <a:cxnLst/>
              <a:rect l="l" t="t" r="r" b="b"/>
              <a:pathLst>
                <a:path w="9149847" h="582930">
                  <a:moveTo>
                    <a:pt x="9133337" y="261620"/>
                  </a:moveTo>
                  <a:lnTo>
                    <a:pt x="8758687" y="8890"/>
                  </a:lnTo>
                  <a:cubicBezTo>
                    <a:pt x="8747257" y="1270"/>
                    <a:pt x="8732017" y="0"/>
                    <a:pt x="8719317" y="6350"/>
                  </a:cubicBezTo>
                  <a:cubicBezTo>
                    <a:pt x="8706617" y="12700"/>
                    <a:pt x="8698997" y="25400"/>
                    <a:pt x="8698997" y="39370"/>
                  </a:cubicBezTo>
                  <a:lnTo>
                    <a:pt x="8698997" y="254000"/>
                  </a:lnTo>
                  <a:lnTo>
                    <a:pt x="0" y="254000"/>
                  </a:lnTo>
                  <a:lnTo>
                    <a:pt x="0" y="330200"/>
                  </a:lnTo>
                  <a:lnTo>
                    <a:pt x="8698997" y="330200"/>
                  </a:lnTo>
                  <a:lnTo>
                    <a:pt x="8698997" y="544830"/>
                  </a:lnTo>
                  <a:cubicBezTo>
                    <a:pt x="8698997" y="558800"/>
                    <a:pt x="8706617" y="571500"/>
                    <a:pt x="8719317" y="577850"/>
                  </a:cubicBezTo>
                  <a:cubicBezTo>
                    <a:pt x="8724397" y="580390"/>
                    <a:pt x="8730747" y="582930"/>
                    <a:pt x="8737097" y="582930"/>
                  </a:cubicBezTo>
                  <a:cubicBezTo>
                    <a:pt x="8744717" y="582930"/>
                    <a:pt x="8752337" y="580390"/>
                    <a:pt x="8758687" y="576580"/>
                  </a:cubicBezTo>
                  <a:lnTo>
                    <a:pt x="9133337" y="323850"/>
                  </a:lnTo>
                  <a:cubicBezTo>
                    <a:pt x="9143497" y="316230"/>
                    <a:pt x="9149847" y="304800"/>
                    <a:pt x="9149847" y="292100"/>
                  </a:cubicBezTo>
                  <a:cubicBezTo>
                    <a:pt x="9149847" y="279400"/>
                    <a:pt x="9143497" y="267970"/>
                    <a:pt x="9133337" y="261620"/>
                  </a:cubicBezTo>
                  <a:close/>
                  <a:moveTo>
                    <a:pt x="8775197" y="473710"/>
                  </a:moveTo>
                  <a:lnTo>
                    <a:pt x="8775197" y="111760"/>
                  </a:lnTo>
                  <a:lnTo>
                    <a:pt x="9043167" y="292100"/>
                  </a:lnTo>
                  <a:lnTo>
                    <a:pt x="8775197" y="473710"/>
                  </a:lnTo>
                  <a:close/>
                </a:path>
              </a:pathLst>
            </a:custGeom>
            <a:solidFill>
              <a:srgbClr val="005EB8">
                <a:alpha val="40784"/>
              </a:srgbClr>
            </a:solidFill>
          </p:spPr>
          <p:txBody>
            <a:bodyPr/>
            <a:lstStyle/>
            <a:p>
              <a:endParaRPr lang="en-US"/>
            </a:p>
          </p:txBody>
        </p:sp>
      </p:grpSp>
      <p:grpSp>
        <p:nvGrpSpPr>
          <p:cNvPr id="21" name="Group 21"/>
          <p:cNvGrpSpPr/>
          <p:nvPr/>
        </p:nvGrpSpPr>
        <p:grpSpPr>
          <a:xfrm>
            <a:off x="0" y="2928174"/>
            <a:ext cx="5729376" cy="2677642"/>
            <a:chOff x="0" y="0"/>
            <a:chExt cx="3000542" cy="1101513"/>
          </a:xfrm>
        </p:grpSpPr>
        <p:sp>
          <p:nvSpPr>
            <p:cNvPr id="22" name="Freeform 22"/>
            <p:cNvSpPr/>
            <p:nvPr/>
          </p:nvSpPr>
          <p:spPr>
            <a:xfrm>
              <a:off x="0" y="0"/>
              <a:ext cx="3000541" cy="1101513"/>
            </a:xfrm>
            <a:custGeom>
              <a:avLst/>
              <a:gdLst/>
              <a:ahLst/>
              <a:cxnLst/>
              <a:rect l="l" t="t" r="r" b="b"/>
              <a:pathLst>
                <a:path w="3000541" h="1101513">
                  <a:moveTo>
                    <a:pt x="0" y="0"/>
                  </a:moveTo>
                  <a:lnTo>
                    <a:pt x="3000541" y="0"/>
                  </a:lnTo>
                  <a:lnTo>
                    <a:pt x="3000541" y="1101513"/>
                  </a:lnTo>
                  <a:lnTo>
                    <a:pt x="0" y="1101513"/>
                  </a:lnTo>
                  <a:close/>
                </a:path>
              </a:pathLst>
            </a:custGeom>
            <a:solidFill>
              <a:srgbClr val="80539D"/>
            </a:solidFill>
          </p:spPr>
          <p:txBody>
            <a:bodyPr/>
            <a:lstStyle/>
            <a:p>
              <a:endParaRPr lang="en-US"/>
            </a:p>
          </p:txBody>
        </p:sp>
      </p:grpSp>
      <p:pic>
        <p:nvPicPr>
          <p:cNvPr id="23" name="Picture 23"/>
          <p:cNvPicPr>
            <a:picLocks noChangeAspect="1"/>
          </p:cNvPicPr>
          <p:nvPr/>
        </p:nvPicPr>
        <p:blipFill>
          <a:blip r:embed="rId6"/>
          <a:srcRect/>
          <a:stretch>
            <a:fillRect/>
          </a:stretch>
        </p:blipFill>
        <p:spPr>
          <a:xfrm>
            <a:off x="14537734" y="396429"/>
            <a:ext cx="2993001" cy="632271"/>
          </a:xfrm>
          <a:prstGeom prst="rect">
            <a:avLst/>
          </a:prstGeom>
        </p:spPr>
      </p:pic>
      <p:grpSp>
        <p:nvGrpSpPr>
          <p:cNvPr id="24" name="Group 24"/>
          <p:cNvGrpSpPr/>
          <p:nvPr/>
        </p:nvGrpSpPr>
        <p:grpSpPr>
          <a:xfrm>
            <a:off x="4528218" y="6337508"/>
            <a:ext cx="1201158" cy="350498"/>
            <a:chOff x="0" y="0"/>
            <a:chExt cx="6350000" cy="1852930"/>
          </a:xfrm>
        </p:grpSpPr>
        <p:sp>
          <p:nvSpPr>
            <p:cNvPr id="25" name="Freeform 25"/>
            <p:cNvSpPr/>
            <p:nvPr/>
          </p:nvSpPr>
          <p:spPr>
            <a:xfrm>
              <a:off x="0" y="0"/>
              <a:ext cx="6350000" cy="1854200"/>
            </a:xfrm>
            <a:custGeom>
              <a:avLst/>
              <a:gdLst/>
              <a:ahLst/>
              <a:cxnLst/>
              <a:rect l="l" t="t" r="r" b="b"/>
              <a:pathLst>
                <a:path w="6350000" h="1854200">
                  <a:moveTo>
                    <a:pt x="6249670" y="739140"/>
                  </a:moveTo>
                  <a:lnTo>
                    <a:pt x="5328920" y="49530"/>
                  </a:lnTo>
                  <a:cubicBezTo>
                    <a:pt x="5284470" y="16510"/>
                    <a:pt x="5236210" y="0"/>
                    <a:pt x="5186680" y="0"/>
                  </a:cubicBezTo>
                  <a:cubicBezTo>
                    <a:pt x="5081270" y="0"/>
                    <a:pt x="5003800" y="81280"/>
                    <a:pt x="5003800" y="194310"/>
                  </a:cubicBezTo>
                  <a:lnTo>
                    <a:pt x="5003800" y="605790"/>
                  </a:lnTo>
                  <a:lnTo>
                    <a:pt x="313690" y="605790"/>
                  </a:lnTo>
                  <a:cubicBezTo>
                    <a:pt x="139700" y="609600"/>
                    <a:pt x="0" y="751840"/>
                    <a:pt x="0" y="927100"/>
                  </a:cubicBezTo>
                  <a:cubicBezTo>
                    <a:pt x="0" y="1102360"/>
                    <a:pt x="139700" y="1244600"/>
                    <a:pt x="313690" y="1248410"/>
                  </a:cubicBezTo>
                  <a:lnTo>
                    <a:pt x="5003800" y="1248410"/>
                  </a:lnTo>
                  <a:lnTo>
                    <a:pt x="5003800" y="1659890"/>
                  </a:lnTo>
                  <a:cubicBezTo>
                    <a:pt x="5003800" y="1772920"/>
                    <a:pt x="5081270" y="1854200"/>
                    <a:pt x="5186680" y="1854200"/>
                  </a:cubicBezTo>
                  <a:cubicBezTo>
                    <a:pt x="5236210" y="1854200"/>
                    <a:pt x="5284470" y="1836420"/>
                    <a:pt x="5328920" y="1803400"/>
                  </a:cubicBezTo>
                  <a:lnTo>
                    <a:pt x="6249670" y="1115060"/>
                  </a:lnTo>
                  <a:cubicBezTo>
                    <a:pt x="6313170" y="1066800"/>
                    <a:pt x="6350000" y="998220"/>
                    <a:pt x="6350000" y="927100"/>
                  </a:cubicBezTo>
                  <a:cubicBezTo>
                    <a:pt x="6350000" y="854710"/>
                    <a:pt x="6313170" y="787400"/>
                    <a:pt x="6249670" y="739140"/>
                  </a:cubicBezTo>
                  <a:close/>
                </a:path>
              </a:pathLst>
            </a:custGeom>
            <a:solidFill>
              <a:srgbClr val="003087"/>
            </a:solidFill>
          </p:spPr>
          <p:txBody>
            <a:bodyPr/>
            <a:lstStyle/>
            <a:p>
              <a:endParaRPr lang="en-US"/>
            </a:p>
          </p:txBody>
        </p:sp>
      </p:grpSp>
      <p:sp>
        <p:nvSpPr>
          <p:cNvPr id="26" name="TextBox 26"/>
          <p:cNvSpPr txBox="1"/>
          <p:nvPr/>
        </p:nvSpPr>
        <p:spPr>
          <a:xfrm>
            <a:off x="5591777" y="9040205"/>
            <a:ext cx="6244327" cy="568421"/>
          </a:xfrm>
          <a:prstGeom prst="rect">
            <a:avLst/>
          </a:prstGeom>
        </p:spPr>
        <p:txBody>
          <a:bodyPr lIns="0" tIns="0" rIns="0" bIns="0" rtlCol="0" anchor="t">
            <a:spAutoFit/>
          </a:bodyPr>
          <a:lstStyle/>
          <a:p>
            <a:pPr algn="ctr">
              <a:lnSpc>
                <a:spcPts val="2208"/>
              </a:lnSpc>
            </a:pPr>
            <a:r>
              <a:rPr lang="en-US" sz="2007" spc="-106" dirty="0">
                <a:solidFill>
                  <a:srgbClr val="FFFFFF"/>
                </a:solidFill>
                <a:latin typeface="Exo 2 Bold"/>
              </a:rPr>
              <a:t>Social prescribing, </a:t>
            </a:r>
            <a:r>
              <a:rPr lang="en-US" sz="2007" spc="-106" dirty="0">
                <a:solidFill>
                  <a:srgbClr val="FFFFFF"/>
                </a:solidFill>
                <a:latin typeface="Exo 2 Bold Bold"/>
              </a:rPr>
              <a:t>broader prevention activities</a:t>
            </a:r>
            <a:r>
              <a:rPr lang="en-US" sz="2007" spc="-106" dirty="0">
                <a:solidFill>
                  <a:srgbClr val="FFFFFF"/>
                </a:solidFill>
                <a:latin typeface="Exo 2 Bold"/>
              </a:rPr>
              <a:t> </a:t>
            </a:r>
          </a:p>
          <a:p>
            <a:pPr algn="ctr">
              <a:lnSpc>
                <a:spcPts val="2208"/>
              </a:lnSpc>
            </a:pPr>
            <a:endParaRPr lang="en-US" sz="2007" spc="-106" dirty="0">
              <a:solidFill>
                <a:srgbClr val="FFFFFF"/>
              </a:solidFill>
              <a:latin typeface="Exo 2 Bold"/>
            </a:endParaRPr>
          </a:p>
        </p:txBody>
      </p:sp>
      <p:sp>
        <p:nvSpPr>
          <p:cNvPr id="27" name="TextBox 27"/>
          <p:cNvSpPr txBox="1"/>
          <p:nvPr/>
        </p:nvSpPr>
        <p:spPr>
          <a:xfrm>
            <a:off x="557036" y="3118523"/>
            <a:ext cx="4418903" cy="2145203"/>
          </a:xfrm>
          <a:prstGeom prst="rect">
            <a:avLst/>
          </a:prstGeom>
        </p:spPr>
        <p:txBody>
          <a:bodyPr lIns="0" tIns="0" rIns="0" bIns="0" rtlCol="0" anchor="t">
            <a:spAutoFit/>
          </a:bodyPr>
          <a:lstStyle/>
          <a:p>
            <a:pPr>
              <a:lnSpc>
                <a:spcPts val="3714"/>
              </a:lnSpc>
            </a:pPr>
            <a:r>
              <a:rPr lang="en-US" sz="2653" dirty="0">
                <a:solidFill>
                  <a:srgbClr val="FFFFFF"/>
                </a:solidFill>
                <a:latin typeface="Open Sans 1 Bold"/>
              </a:rPr>
              <a:t>Principles</a:t>
            </a:r>
          </a:p>
          <a:p>
            <a:pPr marL="400128" lvl="1" indent="-200064">
              <a:lnSpc>
                <a:spcPts val="2594"/>
              </a:lnSpc>
              <a:buFont typeface="Arial"/>
              <a:buChar char="•"/>
            </a:pPr>
            <a:r>
              <a:rPr lang="en-US" sz="2400" dirty="0">
                <a:solidFill>
                  <a:srgbClr val="FFFFFF"/>
                </a:solidFill>
              </a:rPr>
              <a:t>no wrong front door</a:t>
            </a:r>
          </a:p>
          <a:p>
            <a:pPr marL="400128" lvl="1" indent="-200064">
              <a:lnSpc>
                <a:spcPts val="2594"/>
              </a:lnSpc>
              <a:buFont typeface="Arial"/>
              <a:buChar char="•"/>
            </a:pPr>
            <a:r>
              <a:rPr lang="en-US" sz="2400" dirty="0">
                <a:solidFill>
                  <a:srgbClr val="FFFFFF"/>
                </a:solidFill>
              </a:rPr>
              <a:t>keeping ‘referrals’ to a minimum</a:t>
            </a:r>
          </a:p>
          <a:p>
            <a:pPr marL="400128" lvl="1" indent="-200064">
              <a:lnSpc>
                <a:spcPts val="2594"/>
              </a:lnSpc>
              <a:buFont typeface="Arial"/>
              <a:buChar char="•"/>
            </a:pPr>
            <a:r>
              <a:rPr lang="en-US" sz="2400" dirty="0">
                <a:solidFill>
                  <a:srgbClr val="FFFFFF"/>
                </a:solidFill>
              </a:rPr>
              <a:t>different roles, shared competencies</a:t>
            </a:r>
          </a:p>
          <a:p>
            <a:pPr algn="r">
              <a:lnSpc>
                <a:spcPts val="3318"/>
              </a:lnSpc>
            </a:pPr>
            <a:endParaRPr lang="en-US" sz="593" dirty="0">
              <a:solidFill>
                <a:srgbClr val="FFFFFF"/>
              </a:solidFill>
              <a:latin typeface="Open Sans 1"/>
            </a:endParaRPr>
          </a:p>
        </p:txBody>
      </p:sp>
      <p:sp>
        <p:nvSpPr>
          <p:cNvPr id="28" name="TextBox 28"/>
          <p:cNvSpPr txBox="1"/>
          <p:nvPr/>
        </p:nvSpPr>
        <p:spPr>
          <a:xfrm>
            <a:off x="8023255" y="1756977"/>
            <a:ext cx="4438312" cy="292837"/>
          </a:xfrm>
          <a:prstGeom prst="rect">
            <a:avLst/>
          </a:prstGeom>
        </p:spPr>
        <p:txBody>
          <a:bodyPr wrap="square" lIns="0" tIns="0" rIns="0" bIns="0" rtlCol="0" anchor="t">
            <a:spAutoFit/>
          </a:bodyPr>
          <a:lstStyle/>
          <a:p>
            <a:pPr algn="r">
              <a:lnSpc>
                <a:spcPts val="2166"/>
              </a:lnSpc>
            </a:pPr>
            <a:r>
              <a:rPr lang="en-US" sz="2000" dirty="0">
                <a:solidFill>
                  <a:srgbClr val="000000"/>
                </a:solidFill>
              </a:rPr>
              <a:t>People with most complex needs</a:t>
            </a:r>
          </a:p>
        </p:txBody>
      </p:sp>
      <p:sp>
        <p:nvSpPr>
          <p:cNvPr id="29" name="TextBox 29"/>
          <p:cNvSpPr txBox="1"/>
          <p:nvPr/>
        </p:nvSpPr>
        <p:spPr>
          <a:xfrm>
            <a:off x="8305801" y="9735151"/>
            <a:ext cx="4438312" cy="260071"/>
          </a:xfrm>
          <a:prstGeom prst="rect">
            <a:avLst/>
          </a:prstGeom>
        </p:spPr>
        <p:txBody>
          <a:bodyPr wrap="square" lIns="0" tIns="0" rIns="0" bIns="0" rtlCol="0" anchor="t">
            <a:spAutoFit/>
          </a:bodyPr>
          <a:lstStyle/>
          <a:p>
            <a:pPr algn="r">
              <a:lnSpc>
                <a:spcPts val="2026"/>
              </a:lnSpc>
            </a:pPr>
            <a:r>
              <a:rPr lang="en-US" sz="2000" dirty="0">
                <a:solidFill>
                  <a:srgbClr val="000000"/>
                </a:solidFill>
              </a:rPr>
              <a:t>People with least complex needs</a:t>
            </a:r>
          </a:p>
        </p:txBody>
      </p:sp>
      <p:sp>
        <p:nvSpPr>
          <p:cNvPr id="30" name="TextBox 30"/>
          <p:cNvSpPr txBox="1"/>
          <p:nvPr/>
        </p:nvSpPr>
        <p:spPr>
          <a:xfrm>
            <a:off x="1884849" y="6308933"/>
            <a:ext cx="2453134" cy="305351"/>
          </a:xfrm>
          <a:prstGeom prst="rect">
            <a:avLst/>
          </a:prstGeom>
        </p:spPr>
        <p:txBody>
          <a:bodyPr lIns="0" tIns="0" rIns="0" bIns="0" rtlCol="0" anchor="t">
            <a:spAutoFit/>
          </a:bodyPr>
          <a:lstStyle/>
          <a:p>
            <a:pPr algn="r">
              <a:lnSpc>
                <a:spcPts val="2594"/>
              </a:lnSpc>
            </a:pPr>
            <a:r>
              <a:rPr lang="en-US" sz="1853">
                <a:solidFill>
                  <a:srgbClr val="003087"/>
                </a:solidFill>
                <a:latin typeface="Open Sans 1 Bold"/>
              </a:rPr>
              <a:t>Need a second look?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193211" y="10037394"/>
            <a:ext cx="3452982" cy="450526"/>
            <a:chOff x="0" y="0"/>
            <a:chExt cx="1168046" cy="152400"/>
          </a:xfrm>
        </p:grpSpPr>
        <p:sp>
          <p:nvSpPr>
            <p:cNvPr id="3" name="Freeform 3"/>
            <p:cNvSpPr/>
            <p:nvPr/>
          </p:nvSpPr>
          <p:spPr>
            <a:xfrm>
              <a:off x="0" y="0"/>
              <a:ext cx="1168046" cy="152400"/>
            </a:xfrm>
            <a:custGeom>
              <a:avLst/>
              <a:gdLst/>
              <a:ahLst/>
              <a:cxnLst/>
              <a:rect l="l" t="t" r="r" b="b"/>
              <a:pathLst>
                <a:path w="1168046" h="152400">
                  <a:moveTo>
                    <a:pt x="0" y="0"/>
                  </a:moveTo>
                  <a:lnTo>
                    <a:pt x="1168046" y="0"/>
                  </a:lnTo>
                  <a:lnTo>
                    <a:pt x="1168046" y="152400"/>
                  </a:lnTo>
                  <a:lnTo>
                    <a:pt x="0" y="152400"/>
                  </a:lnTo>
                  <a:close/>
                </a:path>
              </a:pathLst>
            </a:custGeom>
            <a:solidFill>
              <a:srgbClr val="FFFFFF"/>
            </a:solidFill>
          </p:spPr>
          <p:txBody>
            <a:bodyPr/>
            <a:lstStyle/>
            <a:p>
              <a:endParaRPr lang="en-US"/>
            </a:p>
          </p:txBody>
        </p:sp>
      </p:grpSp>
      <p:grpSp>
        <p:nvGrpSpPr>
          <p:cNvPr id="4" name="Group 4"/>
          <p:cNvGrpSpPr/>
          <p:nvPr/>
        </p:nvGrpSpPr>
        <p:grpSpPr>
          <a:xfrm>
            <a:off x="517871" y="1386006"/>
            <a:ext cx="8219692" cy="8581046"/>
            <a:chOff x="0" y="0"/>
            <a:chExt cx="2780488" cy="2902724"/>
          </a:xfrm>
        </p:grpSpPr>
        <p:sp>
          <p:nvSpPr>
            <p:cNvPr id="5" name="Freeform 5"/>
            <p:cNvSpPr/>
            <p:nvPr/>
          </p:nvSpPr>
          <p:spPr>
            <a:xfrm>
              <a:off x="0" y="0"/>
              <a:ext cx="2780488" cy="2902724"/>
            </a:xfrm>
            <a:custGeom>
              <a:avLst/>
              <a:gdLst/>
              <a:ahLst/>
              <a:cxnLst/>
              <a:rect l="l" t="t" r="r" b="b"/>
              <a:pathLst>
                <a:path w="2780488" h="2902724">
                  <a:moveTo>
                    <a:pt x="0" y="0"/>
                  </a:moveTo>
                  <a:lnTo>
                    <a:pt x="2780488" y="0"/>
                  </a:lnTo>
                  <a:lnTo>
                    <a:pt x="2780488" y="2902724"/>
                  </a:lnTo>
                  <a:lnTo>
                    <a:pt x="0" y="2902724"/>
                  </a:lnTo>
                  <a:close/>
                </a:path>
              </a:pathLst>
            </a:custGeom>
            <a:solidFill>
              <a:srgbClr val="312783"/>
            </a:solidFill>
          </p:spPr>
          <p:txBody>
            <a:bodyPr/>
            <a:lstStyle/>
            <a:p>
              <a:endParaRPr lang="en-US"/>
            </a:p>
          </p:txBody>
        </p:sp>
      </p:grpSp>
      <p:pic>
        <p:nvPicPr>
          <p:cNvPr id="6" name="Picture 6"/>
          <p:cNvPicPr>
            <a:picLocks noChangeAspect="1"/>
          </p:cNvPicPr>
          <p:nvPr/>
        </p:nvPicPr>
        <p:blipFill>
          <a:blip r:embed="rId2"/>
          <a:srcRect/>
          <a:stretch>
            <a:fillRect/>
          </a:stretch>
        </p:blipFill>
        <p:spPr>
          <a:xfrm>
            <a:off x="14854529" y="396429"/>
            <a:ext cx="2993001" cy="632271"/>
          </a:xfrm>
          <a:prstGeom prst="rect">
            <a:avLst/>
          </a:prstGeom>
        </p:spPr>
      </p:pic>
      <p:grpSp>
        <p:nvGrpSpPr>
          <p:cNvPr id="7" name="Group 7"/>
          <p:cNvGrpSpPr/>
          <p:nvPr/>
        </p:nvGrpSpPr>
        <p:grpSpPr>
          <a:xfrm>
            <a:off x="9480321" y="2174854"/>
            <a:ext cx="4869341" cy="1043116"/>
            <a:chOff x="0" y="0"/>
            <a:chExt cx="1647160" cy="352856"/>
          </a:xfrm>
        </p:grpSpPr>
        <p:sp>
          <p:nvSpPr>
            <p:cNvPr id="8" name="Freeform 8"/>
            <p:cNvSpPr/>
            <p:nvPr/>
          </p:nvSpPr>
          <p:spPr>
            <a:xfrm>
              <a:off x="0" y="0"/>
              <a:ext cx="1647160" cy="352856"/>
            </a:xfrm>
            <a:custGeom>
              <a:avLst/>
              <a:gdLst/>
              <a:ahLst/>
              <a:cxnLst/>
              <a:rect l="l" t="t" r="r" b="b"/>
              <a:pathLst>
                <a:path w="1647160" h="352856">
                  <a:moveTo>
                    <a:pt x="0" y="0"/>
                  </a:moveTo>
                  <a:lnTo>
                    <a:pt x="1647160" y="0"/>
                  </a:lnTo>
                  <a:lnTo>
                    <a:pt x="1647160" y="352856"/>
                  </a:lnTo>
                  <a:lnTo>
                    <a:pt x="0" y="352856"/>
                  </a:lnTo>
                  <a:close/>
                </a:path>
              </a:pathLst>
            </a:custGeom>
            <a:solidFill>
              <a:srgbClr val="E8EDEE"/>
            </a:solidFill>
          </p:spPr>
          <p:txBody>
            <a:bodyPr/>
            <a:lstStyle/>
            <a:p>
              <a:endParaRPr lang="en-US"/>
            </a:p>
          </p:txBody>
        </p:sp>
      </p:grpSp>
      <p:grpSp>
        <p:nvGrpSpPr>
          <p:cNvPr id="9" name="Group 9"/>
          <p:cNvGrpSpPr/>
          <p:nvPr/>
        </p:nvGrpSpPr>
        <p:grpSpPr>
          <a:xfrm>
            <a:off x="9480321" y="3482085"/>
            <a:ext cx="4869341" cy="1043116"/>
            <a:chOff x="0" y="0"/>
            <a:chExt cx="1647160" cy="352856"/>
          </a:xfrm>
        </p:grpSpPr>
        <p:sp>
          <p:nvSpPr>
            <p:cNvPr id="10" name="Freeform 10"/>
            <p:cNvSpPr/>
            <p:nvPr/>
          </p:nvSpPr>
          <p:spPr>
            <a:xfrm>
              <a:off x="0" y="0"/>
              <a:ext cx="1647160" cy="352856"/>
            </a:xfrm>
            <a:custGeom>
              <a:avLst/>
              <a:gdLst/>
              <a:ahLst/>
              <a:cxnLst/>
              <a:rect l="l" t="t" r="r" b="b"/>
              <a:pathLst>
                <a:path w="1647160" h="352856">
                  <a:moveTo>
                    <a:pt x="0" y="0"/>
                  </a:moveTo>
                  <a:lnTo>
                    <a:pt x="1647160" y="0"/>
                  </a:lnTo>
                  <a:lnTo>
                    <a:pt x="1647160" y="352856"/>
                  </a:lnTo>
                  <a:lnTo>
                    <a:pt x="0" y="352856"/>
                  </a:lnTo>
                  <a:close/>
                </a:path>
              </a:pathLst>
            </a:custGeom>
            <a:solidFill>
              <a:srgbClr val="E8EDEE"/>
            </a:solidFill>
          </p:spPr>
          <p:txBody>
            <a:bodyPr/>
            <a:lstStyle/>
            <a:p>
              <a:endParaRPr lang="en-US"/>
            </a:p>
          </p:txBody>
        </p:sp>
      </p:grpSp>
      <p:grpSp>
        <p:nvGrpSpPr>
          <p:cNvPr id="11" name="Group 11"/>
          <p:cNvGrpSpPr/>
          <p:nvPr/>
        </p:nvGrpSpPr>
        <p:grpSpPr>
          <a:xfrm>
            <a:off x="9480321" y="4774275"/>
            <a:ext cx="4869341" cy="1043116"/>
            <a:chOff x="0" y="0"/>
            <a:chExt cx="1647160" cy="352856"/>
          </a:xfrm>
        </p:grpSpPr>
        <p:sp>
          <p:nvSpPr>
            <p:cNvPr id="12" name="Freeform 12"/>
            <p:cNvSpPr/>
            <p:nvPr/>
          </p:nvSpPr>
          <p:spPr>
            <a:xfrm>
              <a:off x="0" y="0"/>
              <a:ext cx="1647160" cy="352856"/>
            </a:xfrm>
            <a:custGeom>
              <a:avLst/>
              <a:gdLst/>
              <a:ahLst/>
              <a:cxnLst/>
              <a:rect l="l" t="t" r="r" b="b"/>
              <a:pathLst>
                <a:path w="1647160" h="352856">
                  <a:moveTo>
                    <a:pt x="0" y="0"/>
                  </a:moveTo>
                  <a:lnTo>
                    <a:pt x="1647160" y="0"/>
                  </a:lnTo>
                  <a:lnTo>
                    <a:pt x="1647160" y="352856"/>
                  </a:lnTo>
                  <a:lnTo>
                    <a:pt x="0" y="352856"/>
                  </a:lnTo>
                  <a:close/>
                </a:path>
              </a:pathLst>
            </a:custGeom>
            <a:solidFill>
              <a:srgbClr val="E8EDEE"/>
            </a:solidFill>
          </p:spPr>
          <p:txBody>
            <a:bodyPr/>
            <a:lstStyle/>
            <a:p>
              <a:endParaRPr lang="en-US"/>
            </a:p>
          </p:txBody>
        </p:sp>
      </p:grpSp>
      <p:grpSp>
        <p:nvGrpSpPr>
          <p:cNvPr id="13" name="Group 13"/>
          <p:cNvGrpSpPr/>
          <p:nvPr/>
        </p:nvGrpSpPr>
        <p:grpSpPr>
          <a:xfrm>
            <a:off x="9480321" y="6048661"/>
            <a:ext cx="4869341" cy="1043116"/>
            <a:chOff x="0" y="0"/>
            <a:chExt cx="1647160" cy="352856"/>
          </a:xfrm>
        </p:grpSpPr>
        <p:sp>
          <p:nvSpPr>
            <p:cNvPr id="14" name="Freeform 14"/>
            <p:cNvSpPr/>
            <p:nvPr/>
          </p:nvSpPr>
          <p:spPr>
            <a:xfrm>
              <a:off x="0" y="0"/>
              <a:ext cx="1647160" cy="352856"/>
            </a:xfrm>
            <a:custGeom>
              <a:avLst/>
              <a:gdLst/>
              <a:ahLst/>
              <a:cxnLst/>
              <a:rect l="l" t="t" r="r" b="b"/>
              <a:pathLst>
                <a:path w="1647160" h="352856">
                  <a:moveTo>
                    <a:pt x="0" y="0"/>
                  </a:moveTo>
                  <a:lnTo>
                    <a:pt x="1647160" y="0"/>
                  </a:lnTo>
                  <a:lnTo>
                    <a:pt x="1647160" y="352856"/>
                  </a:lnTo>
                  <a:lnTo>
                    <a:pt x="0" y="352856"/>
                  </a:lnTo>
                  <a:close/>
                </a:path>
              </a:pathLst>
            </a:custGeom>
            <a:solidFill>
              <a:srgbClr val="E8EDEE"/>
            </a:solidFill>
          </p:spPr>
          <p:txBody>
            <a:bodyPr/>
            <a:lstStyle/>
            <a:p>
              <a:endParaRPr lang="en-US"/>
            </a:p>
          </p:txBody>
        </p:sp>
      </p:grpSp>
      <p:grpSp>
        <p:nvGrpSpPr>
          <p:cNvPr id="17" name="Group 17"/>
          <p:cNvGrpSpPr/>
          <p:nvPr/>
        </p:nvGrpSpPr>
        <p:grpSpPr>
          <a:xfrm>
            <a:off x="9458154" y="7313678"/>
            <a:ext cx="4869341" cy="1043116"/>
            <a:chOff x="0" y="0"/>
            <a:chExt cx="1647160" cy="352856"/>
          </a:xfrm>
        </p:grpSpPr>
        <p:sp>
          <p:nvSpPr>
            <p:cNvPr id="18" name="Freeform 18"/>
            <p:cNvSpPr/>
            <p:nvPr/>
          </p:nvSpPr>
          <p:spPr>
            <a:xfrm>
              <a:off x="0" y="0"/>
              <a:ext cx="1647160" cy="352856"/>
            </a:xfrm>
            <a:custGeom>
              <a:avLst/>
              <a:gdLst/>
              <a:ahLst/>
              <a:cxnLst/>
              <a:rect l="l" t="t" r="r" b="b"/>
              <a:pathLst>
                <a:path w="1647160" h="352856">
                  <a:moveTo>
                    <a:pt x="0" y="0"/>
                  </a:moveTo>
                  <a:lnTo>
                    <a:pt x="1647160" y="0"/>
                  </a:lnTo>
                  <a:lnTo>
                    <a:pt x="1647160" y="352856"/>
                  </a:lnTo>
                  <a:lnTo>
                    <a:pt x="0" y="352856"/>
                  </a:lnTo>
                  <a:close/>
                </a:path>
              </a:pathLst>
            </a:custGeom>
            <a:solidFill>
              <a:srgbClr val="E8EDEE"/>
            </a:solidFill>
          </p:spPr>
          <p:txBody>
            <a:bodyPr/>
            <a:lstStyle/>
            <a:p>
              <a:endParaRPr lang="en-US"/>
            </a:p>
          </p:txBody>
        </p:sp>
      </p:grpSp>
      <p:grpSp>
        <p:nvGrpSpPr>
          <p:cNvPr id="19" name="Group 19"/>
          <p:cNvGrpSpPr/>
          <p:nvPr/>
        </p:nvGrpSpPr>
        <p:grpSpPr>
          <a:xfrm>
            <a:off x="8639028" y="5494754"/>
            <a:ext cx="622943" cy="363550"/>
            <a:chOff x="0" y="0"/>
            <a:chExt cx="3175000" cy="1852930"/>
          </a:xfrm>
        </p:grpSpPr>
        <p:sp>
          <p:nvSpPr>
            <p:cNvPr id="20" name="Freeform 20"/>
            <p:cNvSpPr/>
            <p:nvPr/>
          </p:nvSpPr>
          <p:spPr>
            <a:xfrm>
              <a:off x="0" y="0"/>
              <a:ext cx="3175000" cy="1854200"/>
            </a:xfrm>
            <a:custGeom>
              <a:avLst/>
              <a:gdLst/>
              <a:ahLst/>
              <a:cxnLst/>
              <a:rect l="l" t="t" r="r" b="b"/>
              <a:pathLst>
                <a:path w="3175000" h="1854200">
                  <a:moveTo>
                    <a:pt x="3074670" y="739140"/>
                  </a:moveTo>
                  <a:lnTo>
                    <a:pt x="2153920" y="49530"/>
                  </a:lnTo>
                  <a:cubicBezTo>
                    <a:pt x="2109470" y="16510"/>
                    <a:pt x="2061210" y="0"/>
                    <a:pt x="2011680" y="0"/>
                  </a:cubicBezTo>
                  <a:cubicBezTo>
                    <a:pt x="1906270" y="0"/>
                    <a:pt x="1828800" y="81280"/>
                    <a:pt x="1828800" y="194310"/>
                  </a:cubicBezTo>
                  <a:lnTo>
                    <a:pt x="1828800" y="605790"/>
                  </a:lnTo>
                  <a:lnTo>
                    <a:pt x="313690" y="605790"/>
                  </a:lnTo>
                  <a:cubicBezTo>
                    <a:pt x="139700" y="609600"/>
                    <a:pt x="0" y="751840"/>
                    <a:pt x="0" y="927100"/>
                  </a:cubicBezTo>
                  <a:cubicBezTo>
                    <a:pt x="0" y="1102360"/>
                    <a:pt x="139700" y="1244600"/>
                    <a:pt x="313690" y="1248410"/>
                  </a:cubicBezTo>
                  <a:lnTo>
                    <a:pt x="1828800" y="1248410"/>
                  </a:lnTo>
                  <a:lnTo>
                    <a:pt x="1828800" y="1659890"/>
                  </a:lnTo>
                  <a:cubicBezTo>
                    <a:pt x="1828800" y="1772920"/>
                    <a:pt x="1906270" y="1854200"/>
                    <a:pt x="2011680" y="1854200"/>
                  </a:cubicBezTo>
                  <a:cubicBezTo>
                    <a:pt x="2061210" y="1854200"/>
                    <a:pt x="2109470" y="1836420"/>
                    <a:pt x="2153920" y="1803400"/>
                  </a:cubicBezTo>
                  <a:lnTo>
                    <a:pt x="3074670" y="1115060"/>
                  </a:lnTo>
                  <a:cubicBezTo>
                    <a:pt x="3138170" y="1066800"/>
                    <a:pt x="3175000" y="998220"/>
                    <a:pt x="3175000" y="927100"/>
                  </a:cubicBezTo>
                  <a:cubicBezTo>
                    <a:pt x="3175000" y="854710"/>
                    <a:pt x="3138170" y="787400"/>
                    <a:pt x="3074670" y="739140"/>
                  </a:cubicBezTo>
                  <a:close/>
                </a:path>
              </a:pathLst>
            </a:custGeom>
            <a:solidFill>
              <a:srgbClr val="003087"/>
            </a:solidFill>
          </p:spPr>
          <p:txBody>
            <a:bodyPr/>
            <a:lstStyle/>
            <a:p>
              <a:endParaRPr lang="en-US"/>
            </a:p>
          </p:txBody>
        </p:sp>
      </p:grpSp>
      <p:grpSp>
        <p:nvGrpSpPr>
          <p:cNvPr id="21" name="Group 21"/>
          <p:cNvGrpSpPr/>
          <p:nvPr/>
        </p:nvGrpSpPr>
        <p:grpSpPr>
          <a:xfrm>
            <a:off x="14696107" y="4791241"/>
            <a:ext cx="3151548" cy="2300535"/>
            <a:chOff x="0" y="0"/>
            <a:chExt cx="1066079" cy="778206"/>
          </a:xfrm>
        </p:grpSpPr>
        <p:sp>
          <p:nvSpPr>
            <p:cNvPr id="22" name="Freeform 22"/>
            <p:cNvSpPr/>
            <p:nvPr/>
          </p:nvSpPr>
          <p:spPr>
            <a:xfrm>
              <a:off x="0" y="0"/>
              <a:ext cx="1066079" cy="778206"/>
            </a:xfrm>
            <a:custGeom>
              <a:avLst/>
              <a:gdLst/>
              <a:ahLst/>
              <a:cxnLst/>
              <a:rect l="l" t="t" r="r" b="b"/>
              <a:pathLst>
                <a:path w="1066079" h="778206">
                  <a:moveTo>
                    <a:pt x="0" y="0"/>
                  </a:moveTo>
                  <a:lnTo>
                    <a:pt x="1066079" y="0"/>
                  </a:lnTo>
                  <a:lnTo>
                    <a:pt x="1066079" y="778206"/>
                  </a:lnTo>
                  <a:lnTo>
                    <a:pt x="0" y="778206"/>
                  </a:lnTo>
                  <a:close/>
                </a:path>
              </a:pathLst>
            </a:custGeom>
            <a:solidFill>
              <a:srgbClr val="E8EDEE"/>
            </a:solidFill>
          </p:spPr>
          <p:txBody>
            <a:bodyPr/>
            <a:lstStyle/>
            <a:p>
              <a:endParaRPr lang="en-US"/>
            </a:p>
          </p:txBody>
        </p:sp>
      </p:grpSp>
      <p:grpSp>
        <p:nvGrpSpPr>
          <p:cNvPr id="23" name="Group 23"/>
          <p:cNvGrpSpPr/>
          <p:nvPr/>
        </p:nvGrpSpPr>
        <p:grpSpPr>
          <a:xfrm>
            <a:off x="14696107" y="7306624"/>
            <a:ext cx="3151548" cy="1043116"/>
            <a:chOff x="0" y="0"/>
            <a:chExt cx="1066079" cy="352856"/>
          </a:xfrm>
        </p:grpSpPr>
        <p:sp>
          <p:nvSpPr>
            <p:cNvPr id="24" name="Freeform 24"/>
            <p:cNvSpPr/>
            <p:nvPr/>
          </p:nvSpPr>
          <p:spPr>
            <a:xfrm>
              <a:off x="0" y="0"/>
              <a:ext cx="1066079" cy="352856"/>
            </a:xfrm>
            <a:custGeom>
              <a:avLst/>
              <a:gdLst/>
              <a:ahLst/>
              <a:cxnLst/>
              <a:rect l="l" t="t" r="r" b="b"/>
              <a:pathLst>
                <a:path w="1066079" h="352856">
                  <a:moveTo>
                    <a:pt x="0" y="0"/>
                  </a:moveTo>
                  <a:lnTo>
                    <a:pt x="1066079" y="0"/>
                  </a:lnTo>
                  <a:lnTo>
                    <a:pt x="1066079" y="352856"/>
                  </a:lnTo>
                  <a:lnTo>
                    <a:pt x="0" y="352856"/>
                  </a:lnTo>
                  <a:close/>
                </a:path>
              </a:pathLst>
            </a:custGeom>
            <a:solidFill>
              <a:srgbClr val="E8EDEE"/>
            </a:solidFill>
          </p:spPr>
          <p:txBody>
            <a:bodyPr/>
            <a:lstStyle/>
            <a:p>
              <a:endParaRPr lang="en-US"/>
            </a:p>
          </p:txBody>
        </p:sp>
      </p:grpSp>
      <p:grpSp>
        <p:nvGrpSpPr>
          <p:cNvPr id="25" name="Group 25"/>
          <p:cNvGrpSpPr/>
          <p:nvPr/>
        </p:nvGrpSpPr>
        <p:grpSpPr>
          <a:xfrm>
            <a:off x="14696107" y="8597431"/>
            <a:ext cx="3151548" cy="1043116"/>
            <a:chOff x="0" y="0"/>
            <a:chExt cx="1066079" cy="352856"/>
          </a:xfrm>
        </p:grpSpPr>
        <p:sp>
          <p:nvSpPr>
            <p:cNvPr id="26" name="Freeform 26"/>
            <p:cNvSpPr/>
            <p:nvPr/>
          </p:nvSpPr>
          <p:spPr>
            <a:xfrm>
              <a:off x="0" y="0"/>
              <a:ext cx="1066079" cy="352856"/>
            </a:xfrm>
            <a:custGeom>
              <a:avLst/>
              <a:gdLst/>
              <a:ahLst/>
              <a:cxnLst/>
              <a:rect l="l" t="t" r="r" b="b"/>
              <a:pathLst>
                <a:path w="1066079" h="352856">
                  <a:moveTo>
                    <a:pt x="0" y="0"/>
                  </a:moveTo>
                  <a:lnTo>
                    <a:pt x="1066079" y="0"/>
                  </a:lnTo>
                  <a:lnTo>
                    <a:pt x="1066079" y="352856"/>
                  </a:lnTo>
                  <a:lnTo>
                    <a:pt x="0" y="352856"/>
                  </a:lnTo>
                  <a:close/>
                </a:path>
              </a:pathLst>
            </a:custGeom>
            <a:solidFill>
              <a:srgbClr val="E8EDEE"/>
            </a:solidFill>
          </p:spPr>
          <p:txBody>
            <a:bodyPr/>
            <a:lstStyle/>
            <a:p>
              <a:endParaRPr lang="en-US"/>
            </a:p>
          </p:txBody>
        </p:sp>
      </p:grpSp>
      <p:sp>
        <p:nvSpPr>
          <p:cNvPr id="27" name="TextBox 27"/>
          <p:cNvSpPr txBox="1"/>
          <p:nvPr/>
        </p:nvSpPr>
        <p:spPr>
          <a:xfrm>
            <a:off x="10018826" y="2518930"/>
            <a:ext cx="2253027" cy="412115"/>
          </a:xfrm>
          <a:prstGeom prst="rect">
            <a:avLst/>
          </a:prstGeom>
        </p:spPr>
        <p:txBody>
          <a:bodyPr lIns="0" tIns="0" rIns="0" bIns="0" rtlCol="0" anchor="t">
            <a:spAutoFit/>
          </a:bodyPr>
          <a:lstStyle/>
          <a:p>
            <a:pPr>
              <a:lnSpc>
                <a:spcPts val="3100"/>
              </a:lnSpc>
            </a:pPr>
            <a:r>
              <a:rPr lang="en-US" sz="3100">
                <a:solidFill>
                  <a:srgbClr val="003087"/>
                </a:solidFill>
                <a:latin typeface="Open Sans 1 Bold"/>
              </a:rPr>
              <a:t>INT Lead</a:t>
            </a:r>
          </a:p>
        </p:txBody>
      </p:sp>
      <p:sp>
        <p:nvSpPr>
          <p:cNvPr id="28" name="TextBox 28"/>
          <p:cNvSpPr txBox="1"/>
          <p:nvPr/>
        </p:nvSpPr>
        <p:spPr>
          <a:xfrm>
            <a:off x="10018826" y="3826160"/>
            <a:ext cx="3192254" cy="412115"/>
          </a:xfrm>
          <a:prstGeom prst="rect">
            <a:avLst/>
          </a:prstGeom>
        </p:spPr>
        <p:txBody>
          <a:bodyPr lIns="0" tIns="0" rIns="0" bIns="0" rtlCol="0" anchor="t">
            <a:spAutoFit/>
          </a:bodyPr>
          <a:lstStyle/>
          <a:p>
            <a:pPr>
              <a:lnSpc>
                <a:spcPts val="3100"/>
              </a:lnSpc>
            </a:pPr>
            <a:r>
              <a:rPr lang="en-US" sz="3100">
                <a:solidFill>
                  <a:srgbClr val="003087"/>
                </a:solidFill>
                <a:latin typeface="Open Sans 1 Bold"/>
              </a:rPr>
              <a:t>GP Lead</a:t>
            </a:r>
          </a:p>
        </p:txBody>
      </p:sp>
      <p:sp>
        <p:nvSpPr>
          <p:cNvPr id="29" name="TextBox 29"/>
          <p:cNvSpPr txBox="1"/>
          <p:nvPr/>
        </p:nvSpPr>
        <p:spPr>
          <a:xfrm>
            <a:off x="10018826" y="4923088"/>
            <a:ext cx="4506054" cy="802640"/>
          </a:xfrm>
          <a:prstGeom prst="rect">
            <a:avLst/>
          </a:prstGeom>
        </p:spPr>
        <p:txBody>
          <a:bodyPr lIns="0" tIns="0" rIns="0" bIns="0" rtlCol="0" anchor="t">
            <a:spAutoFit/>
          </a:bodyPr>
          <a:lstStyle/>
          <a:p>
            <a:pPr>
              <a:lnSpc>
                <a:spcPts val="3100"/>
              </a:lnSpc>
            </a:pPr>
            <a:r>
              <a:rPr lang="en-US" sz="3100">
                <a:solidFill>
                  <a:srgbClr val="003087"/>
                </a:solidFill>
                <a:latin typeface="Open Sans 1 Bold"/>
              </a:rPr>
              <a:t>Adult Community </a:t>
            </a:r>
          </a:p>
          <a:p>
            <a:pPr>
              <a:lnSpc>
                <a:spcPts val="3100"/>
              </a:lnSpc>
            </a:pPr>
            <a:r>
              <a:rPr lang="en-US" sz="3100">
                <a:solidFill>
                  <a:srgbClr val="003087"/>
                </a:solidFill>
                <a:latin typeface="Open Sans 1 Bold"/>
              </a:rPr>
              <a:t>Nursing Lead</a:t>
            </a:r>
          </a:p>
        </p:txBody>
      </p:sp>
      <p:sp>
        <p:nvSpPr>
          <p:cNvPr id="30" name="TextBox 30"/>
          <p:cNvSpPr txBox="1"/>
          <p:nvPr/>
        </p:nvSpPr>
        <p:spPr>
          <a:xfrm>
            <a:off x="10018826" y="6211059"/>
            <a:ext cx="4506054" cy="802640"/>
          </a:xfrm>
          <a:prstGeom prst="rect">
            <a:avLst/>
          </a:prstGeom>
        </p:spPr>
        <p:txBody>
          <a:bodyPr lIns="0" tIns="0" rIns="0" bIns="0" rtlCol="0" anchor="t">
            <a:spAutoFit/>
          </a:bodyPr>
          <a:lstStyle/>
          <a:p>
            <a:pPr>
              <a:lnSpc>
                <a:spcPts val="3100"/>
              </a:lnSpc>
            </a:pPr>
            <a:r>
              <a:rPr lang="en-US" sz="3100">
                <a:solidFill>
                  <a:srgbClr val="003087"/>
                </a:solidFill>
                <a:latin typeface="Open Sans 1 Bold"/>
              </a:rPr>
              <a:t>Adult Social Care </a:t>
            </a:r>
          </a:p>
          <a:p>
            <a:pPr>
              <a:lnSpc>
                <a:spcPts val="3100"/>
              </a:lnSpc>
            </a:pPr>
            <a:r>
              <a:rPr lang="en-US" sz="3100">
                <a:solidFill>
                  <a:srgbClr val="003087"/>
                </a:solidFill>
                <a:latin typeface="Open Sans 1 Bold"/>
              </a:rPr>
              <a:t>Lead</a:t>
            </a:r>
          </a:p>
        </p:txBody>
      </p:sp>
      <p:sp>
        <p:nvSpPr>
          <p:cNvPr id="32" name="TextBox 32"/>
          <p:cNvSpPr txBox="1"/>
          <p:nvPr/>
        </p:nvSpPr>
        <p:spPr>
          <a:xfrm>
            <a:off x="9954333" y="7482216"/>
            <a:ext cx="4155618" cy="802640"/>
          </a:xfrm>
          <a:prstGeom prst="rect">
            <a:avLst/>
          </a:prstGeom>
        </p:spPr>
        <p:txBody>
          <a:bodyPr lIns="0" tIns="0" rIns="0" bIns="0" rtlCol="0" anchor="t">
            <a:spAutoFit/>
          </a:bodyPr>
          <a:lstStyle/>
          <a:p>
            <a:pPr>
              <a:lnSpc>
                <a:spcPts val="3100"/>
              </a:lnSpc>
            </a:pPr>
            <a:r>
              <a:rPr lang="en-US" sz="3100" dirty="0">
                <a:solidFill>
                  <a:srgbClr val="003087"/>
                </a:solidFill>
                <a:latin typeface="Open Sans 1 Bold"/>
              </a:rPr>
              <a:t>Health Development Coordinator</a:t>
            </a:r>
          </a:p>
        </p:txBody>
      </p:sp>
      <p:sp>
        <p:nvSpPr>
          <p:cNvPr id="33" name="TextBox 33"/>
          <p:cNvSpPr txBox="1"/>
          <p:nvPr/>
        </p:nvSpPr>
        <p:spPr>
          <a:xfrm>
            <a:off x="14955385" y="5429844"/>
            <a:ext cx="2791539" cy="1122680"/>
          </a:xfrm>
          <a:prstGeom prst="rect">
            <a:avLst/>
          </a:prstGeom>
        </p:spPr>
        <p:txBody>
          <a:bodyPr lIns="0" tIns="0" rIns="0" bIns="0" rtlCol="0" anchor="t">
            <a:spAutoFit/>
          </a:bodyPr>
          <a:lstStyle/>
          <a:p>
            <a:pPr>
              <a:lnSpc>
                <a:spcPts val="2200"/>
              </a:lnSpc>
            </a:pPr>
            <a:r>
              <a:rPr lang="en-US" sz="2200">
                <a:solidFill>
                  <a:srgbClr val="003087"/>
                </a:solidFill>
                <a:latin typeface="Open Sans 1 Bold"/>
              </a:rPr>
              <a:t>Co-located community health and adult social care teams</a:t>
            </a:r>
          </a:p>
        </p:txBody>
      </p:sp>
      <p:grpSp>
        <p:nvGrpSpPr>
          <p:cNvPr id="34" name="Group 34"/>
          <p:cNvGrpSpPr/>
          <p:nvPr/>
        </p:nvGrpSpPr>
        <p:grpSpPr>
          <a:xfrm>
            <a:off x="14174443" y="5759734"/>
            <a:ext cx="622943" cy="363550"/>
            <a:chOff x="0" y="0"/>
            <a:chExt cx="3175000" cy="1852930"/>
          </a:xfrm>
        </p:grpSpPr>
        <p:sp>
          <p:nvSpPr>
            <p:cNvPr id="35" name="Freeform 35"/>
            <p:cNvSpPr/>
            <p:nvPr/>
          </p:nvSpPr>
          <p:spPr>
            <a:xfrm>
              <a:off x="0" y="0"/>
              <a:ext cx="3175000" cy="1854200"/>
            </a:xfrm>
            <a:custGeom>
              <a:avLst/>
              <a:gdLst/>
              <a:ahLst/>
              <a:cxnLst/>
              <a:rect l="l" t="t" r="r" b="b"/>
              <a:pathLst>
                <a:path w="3175000" h="1854200">
                  <a:moveTo>
                    <a:pt x="3074670" y="739140"/>
                  </a:moveTo>
                  <a:lnTo>
                    <a:pt x="2153920" y="49530"/>
                  </a:lnTo>
                  <a:cubicBezTo>
                    <a:pt x="2109470" y="16510"/>
                    <a:pt x="2061210" y="0"/>
                    <a:pt x="2011680" y="0"/>
                  </a:cubicBezTo>
                  <a:cubicBezTo>
                    <a:pt x="1906270" y="0"/>
                    <a:pt x="1828800" y="81280"/>
                    <a:pt x="1828800" y="194310"/>
                  </a:cubicBezTo>
                  <a:lnTo>
                    <a:pt x="1828800" y="605790"/>
                  </a:lnTo>
                  <a:lnTo>
                    <a:pt x="313690" y="605790"/>
                  </a:lnTo>
                  <a:cubicBezTo>
                    <a:pt x="139700" y="609600"/>
                    <a:pt x="0" y="751840"/>
                    <a:pt x="0" y="927100"/>
                  </a:cubicBezTo>
                  <a:cubicBezTo>
                    <a:pt x="0" y="1102360"/>
                    <a:pt x="139700" y="1244600"/>
                    <a:pt x="313690" y="1248410"/>
                  </a:cubicBezTo>
                  <a:lnTo>
                    <a:pt x="1828800" y="1248410"/>
                  </a:lnTo>
                  <a:lnTo>
                    <a:pt x="1828800" y="1659890"/>
                  </a:lnTo>
                  <a:cubicBezTo>
                    <a:pt x="1828800" y="1772920"/>
                    <a:pt x="1906270" y="1854200"/>
                    <a:pt x="2011680" y="1854200"/>
                  </a:cubicBezTo>
                  <a:cubicBezTo>
                    <a:pt x="2061210" y="1854200"/>
                    <a:pt x="2109470" y="1836420"/>
                    <a:pt x="2153920" y="1803400"/>
                  </a:cubicBezTo>
                  <a:lnTo>
                    <a:pt x="3074670" y="1115060"/>
                  </a:lnTo>
                  <a:cubicBezTo>
                    <a:pt x="3138170" y="1066800"/>
                    <a:pt x="3175000" y="998220"/>
                    <a:pt x="3175000" y="927100"/>
                  </a:cubicBezTo>
                  <a:cubicBezTo>
                    <a:pt x="3175000" y="854710"/>
                    <a:pt x="3138170" y="787400"/>
                    <a:pt x="3074670" y="739140"/>
                  </a:cubicBezTo>
                  <a:close/>
                </a:path>
              </a:pathLst>
            </a:custGeom>
            <a:solidFill>
              <a:srgbClr val="003087"/>
            </a:solidFill>
          </p:spPr>
          <p:txBody>
            <a:bodyPr/>
            <a:lstStyle/>
            <a:p>
              <a:endParaRPr lang="en-US"/>
            </a:p>
          </p:txBody>
        </p:sp>
      </p:grpSp>
      <p:sp>
        <p:nvSpPr>
          <p:cNvPr id="36" name="TextBox 36"/>
          <p:cNvSpPr txBox="1"/>
          <p:nvPr/>
        </p:nvSpPr>
        <p:spPr>
          <a:xfrm>
            <a:off x="14876112" y="8811649"/>
            <a:ext cx="2791539" cy="643255"/>
          </a:xfrm>
          <a:prstGeom prst="rect">
            <a:avLst/>
          </a:prstGeom>
        </p:spPr>
        <p:txBody>
          <a:bodyPr lIns="0" tIns="0" rIns="0" bIns="0" rtlCol="0" anchor="t">
            <a:spAutoFit/>
          </a:bodyPr>
          <a:lstStyle/>
          <a:p>
            <a:pPr>
              <a:lnSpc>
                <a:spcPts val="1700"/>
              </a:lnSpc>
            </a:pPr>
            <a:r>
              <a:rPr lang="en-US" sz="1700">
                <a:solidFill>
                  <a:srgbClr val="003087"/>
                </a:solidFill>
                <a:latin typeface="Open Sans 1 Bold"/>
              </a:rPr>
              <a:t>Voluntary sector representation from the neighbourhood</a:t>
            </a:r>
          </a:p>
        </p:txBody>
      </p:sp>
      <p:sp>
        <p:nvSpPr>
          <p:cNvPr id="37" name="TextBox 37"/>
          <p:cNvSpPr txBox="1"/>
          <p:nvPr/>
        </p:nvSpPr>
        <p:spPr>
          <a:xfrm>
            <a:off x="14955385" y="7730391"/>
            <a:ext cx="2791539" cy="224155"/>
          </a:xfrm>
          <a:prstGeom prst="rect">
            <a:avLst/>
          </a:prstGeom>
        </p:spPr>
        <p:txBody>
          <a:bodyPr lIns="0" tIns="0" rIns="0" bIns="0" rtlCol="0" anchor="t">
            <a:spAutoFit/>
          </a:bodyPr>
          <a:lstStyle/>
          <a:p>
            <a:pPr>
              <a:lnSpc>
                <a:spcPts val="1700"/>
              </a:lnSpc>
            </a:pPr>
            <a:r>
              <a:rPr lang="en-US" sz="1700">
                <a:solidFill>
                  <a:srgbClr val="003087"/>
                </a:solidFill>
                <a:latin typeface="Open Sans 1 Bold"/>
              </a:rPr>
              <a:t>Care Navigator</a:t>
            </a:r>
          </a:p>
        </p:txBody>
      </p:sp>
      <p:sp>
        <p:nvSpPr>
          <p:cNvPr id="38" name="TextBox 38"/>
          <p:cNvSpPr txBox="1"/>
          <p:nvPr/>
        </p:nvSpPr>
        <p:spPr>
          <a:xfrm>
            <a:off x="13106257" y="9938334"/>
            <a:ext cx="6077838" cy="236220"/>
          </a:xfrm>
          <a:prstGeom prst="rect">
            <a:avLst/>
          </a:prstGeom>
        </p:spPr>
        <p:txBody>
          <a:bodyPr lIns="0" tIns="0" rIns="0" bIns="0" rtlCol="0" anchor="t">
            <a:spAutoFit/>
          </a:bodyPr>
          <a:lstStyle/>
          <a:p>
            <a:pPr>
              <a:lnSpc>
                <a:spcPts val="1800"/>
              </a:lnSpc>
            </a:pPr>
            <a:r>
              <a:rPr lang="en-US" sz="1800">
                <a:solidFill>
                  <a:srgbClr val="009BBD"/>
                </a:solidFill>
                <a:latin typeface="Open Sans 1 Bold"/>
              </a:rPr>
              <a:t>*Representative from mental health trust</a:t>
            </a:r>
          </a:p>
        </p:txBody>
      </p:sp>
      <p:grpSp>
        <p:nvGrpSpPr>
          <p:cNvPr id="39" name="Group 39"/>
          <p:cNvGrpSpPr/>
          <p:nvPr/>
        </p:nvGrpSpPr>
        <p:grpSpPr>
          <a:xfrm>
            <a:off x="14696107" y="2174854"/>
            <a:ext cx="3151548" cy="2457498"/>
            <a:chOff x="0" y="0"/>
            <a:chExt cx="1066079" cy="831302"/>
          </a:xfrm>
        </p:grpSpPr>
        <p:sp>
          <p:nvSpPr>
            <p:cNvPr id="40" name="Freeform 40"/>
            <p:cNvSpPr/>
            <p:nvPr/>
          </p:nvSpPr>
          <p:spPr>
            <a:xfrm>
              <a:off x="0" y="0"/>
              <a:ext cx="1066079" cy="831302"/>
            </a:xfrm>
            <a:custGeom>
              <a:avLst/>
              <a:gdLst/>
              <a:ahLst/>
              <a:cxnLst/>
              <a:rect l="l" t="t" r="r" b="b"/>
              <a:pathLst>
                <a:path w="1066079" h="831302">
                  <a:moveTo>
                    <a:pt x="0" y="0"/>
                  </a:moveTo>
                  <a:lnTo>
                    <a:pt x="1066079" y="0"/>
                  </a:lnTo>
                  <a:lnTo>
                    <a:pt x="1066079" y="831302"/>
                  </a:lnTo>
                  <a:lnTo>
                    <a:pt x="0" y="831302"/>
                  </a:lnTo>
                  <a:close/>
                </a:path>
              </a:pathLst>
            </a:custGeom>
            <a:solidFill>
              <a:srgbClr val="E8EDEE"/>
            </a:solidFill>
          </p:spPr>
          <p:txBody>
            <a:bodyPr/>
            <a:lstStyle/>
            <a:p>
              <a:endParaRPr lang="en-US"/>
            </a:p>
          </p:txBody>
        </p:sp>
      </p:grpSp>
      <p:sp>
        <p:nvSpPr>
          <p:cNvPr id="41" name="TextBox 41"/>
          <p:cNvSpPr txBox="1"/>
          <p:nvPr/>
        </p:nvSpPr>
        <p:spPr>
          <a:xfrm>
            <a:off x="14955385" y="2832307"/>
            <a:ext cx="2791539" cy="1398905"/>
          </a:xfrm>
          <a:prstGeom prst="rect">
            <a:avLst/>
          </a:prstGeom>
        </p:spPr>
        <p:txBody>
          <a:bodyPr lIns="0" tIns="0" rIns="0" bIns="0" rtlCol="0" anchor="t">
            <a:spAutoFit/>
          </a:bodyPr>
          <a:lstStyle/>
          <a:p>
            <a:pPr>
              <a:lnSpc>
                <a:spcPts val="2200"/>
              </a:lnSpc>
            </a:pPr>
            <a:r>
              <a:rPr lang="en-US" sz="2200">
                <a:solidFill>
                  <a:srgbClr val="003087"/>
                </a:solidFill>
                <a:latin typeface="Open Sans 1 Bold"/>
              </a:rPr>
              <a:t>Links to GP practices in neighbourhood and Primary Care Network/s</a:t>
            </a:r>
          </a:p>
        </p:txBody>
      </p:sp>
      <p:pic>
        <p:nvPicPr>
          <p:cNvPr id="42" name="Picture 42"/>
          <p:cNvPicPr>
            <a:picLocks noChangeAspect="1"/>
          </p:cNvPicPr>
          <p:nvPr/>
        </p:nvPicPr>
        <p:blipFill>
          <a:blip r:embed="rId3">
            <a:alphaModFix amt="8999"/>
          </a:blip>
          <a:srcRect l="19774" t="19851" r="51017" b="18108"/>
          <a:stretch>
            <a:fillRect/>
          </a:stretch>
        </p:blipFill>
        <p:spPr>
          <a:xfrm>
            <a:off x="10968344" y="2464272"/>
            <a:ext cx="7113072" cy="7573122"/>
          </a:xfrm>
          <a:prstGeom prst="rect">
            <a:avLst/>
          </a:prstGeom>
        </p:spPr>
      </p:pic>
      <p:sp>
        <p:nvSpPr>
          <p:cNvPr id="43" name="TextBox 43"/>
          <p:cNvSpPr txBox="1"/>
          <p:nvPr/>
        </p:nvSpPr>
        <p:spPr>
          <a:xfrm>
            <a:off x="517871" y="613296"/>
            <a:ext cx="13567715" cy="542290"/>
          </a:xfrm>
          <a:prstGeom prst="rect">
            <a:avLst/>
          </a:prstGeom>
        </p:spPr>
        <p:txBody>
          <a:bodyPr lIns="0" tIns="0" rIns="0" bIns="0" rtlCol="0" anchor="t">
            <a:spAutoFit/>
          </a:bodyPr>
          <a:lstStyle/>
          <a:p>
            <a:pPr marL="0" lvl="0" indent="0">
              <a:lnSpc>
                <a:spcPts val="4100"/>
              </a:lnSpc>
            </a:pPr>
            <a:r>
              <a:rPr lang="en-US" sz="4100" spc="-102">
                <a:solidFill>
                  <a:srgbClr val="003087"/>
                </a:solidFill>
                <a:latin typeface="Exo 2 Medium Bold"/>
              </a:rPr>
              <a:t>INT Teams for heath and social care</a:t>
            </a:r>
          </a:p>
        </p:txBody>
      </p:sp>
      <p:sp>
        <p:nvSpPr>
          <p:cNvPr id="44" name="TextBox 44"/>
          <p:cNvSpPr txBox="1"/>
          <p:nvPr/>
        </p:nvSpPr>
        <p:spPr>
          <a:xfrm>
            <a:off x="709097" y="1770662"/>
            <a:ext cx="7541634" cy="7279429"/>
          </a:xfrm>
          <a:prstGeom prst="rect">
            <a:avLst/>
          </a:prstGeom>
        </p:spPr>
        <p:txBody>
          <a:bodyPr lIns="0" tIns="0" rIns="0" bIns="0" rtlCol="0" anchor="t">
            <a:spAutoFit/>
          </a:bodyPr>
          <a:lstStyle/>
          <a:p>
            <a:pPr marL="582931" lvl="1" indent="-291466">
              <a:lnSpc>
                <a:spcPts val="2700"/>
              </a:lnSpc>
              <a:buFont typeface="Arial"/>
              <a:buChar char="•"/>
            </a:pPr>
            <a:r>
              <a:rPr lang="en-US" sz="2800" dirty="0">
                <a:solidFill>
                  <a:srgbClr val="FFFFFF"/>
                </a:solidFill>
              </a:rPr>
              <a:t>The Core </a:t>
            </a:r>
            <a:r>
              <a:rPr lang="en-US" sz="2800" dirty="0" err="1">
                <a:solidFill>
                  <a:srgbClr val="FFFFFF"/>
                </a:solidFill>
              </a:rPr>
              <a:t>Neighbourhood</a:t>
            </a:r>
            <a:r>
              <a:rPr lang="en-US" sz="2800" dirty="0">
                <a:solidFill>
                  <a:srgbClr val="FFFFFF"/>
                </a:solidFill>
              </a:rPr>
              <a:t> Team is consistent across all 12 </a:t>
            </a:r>
            <a:r>
              <a:rPr lang="en-US" sz="2800" dirty="0" err="1">
                <a:solidFill>
                  <a:srgbClr val="FFFFFF"/>
                </a:solidFill>
              </a:rPr>
              <a:t>Neighbourhoods</a:t>
            </a:r>
            <a:endParaRPr lang="en-US" sz="2800" dirty="0">
              <a:solidFill>
                <a:srgbClr val="FFFFFF"/>
              </a:solidFill>
            </a:endParaRPr>
          </a:p>
          <a:p>
            <a:pPr>
              <a:lnSpc>
                <a:spcPts val="2700"/>
              </a:lnSpc>
            </a:pPr>
            <a:endParaRPr lang="en-US" sz="2800" dirty="0">
              <a:solidFill>
                <a:srgbClr val="FFFFFF"/>
              </a:solidFill>
            </a:endParaRPr>
          </a:p>
          <a:p>
            <a:pPr marL="582931" lvl="1" indent="-291466">
              <a:lnSpc>
                <a:spcPts val="2700"/>
              </a:lnSpc>
              <a:buFont typeface="Arial"/>
              <a:buChar char="•"/>
            </a:pPr>
            <a:r>
              <a:rPr lang="en-US" sz="2800" dirty="0">
                <a:solidFill>
                  <a:srgbClr val="FFFFFF"/>
                </a:solidFill>
              </a:rPr>
              <a:t>They are a multi-disciplinary, multi-agency team working closely together whilst maintaining links to employer/ profession. Matrix line management model</a:t>
            </a:r>
          </a:p>
          <a:p>
            <a:pPr>
              <a:lnSpc>
                <a:spcPts val="2700"/>
              </a:lnSpc>
            </a:pPr>
            <a:endParaRPr lang="en-US" sz="2800" dirty="0">
              <a:solidFill>
                <a:srgbClr val="FFFFFF"/>
              </a:solidFill>
            </a:endParaRPr>
          </a:p>
          <a:p>
            <a:pPr marL="582931" lvl="1" indent="-291466">
              <a:lnSpc>
                <a:spcPts val="2700"/>
              </a:lnSpc>
              <a:buFont typeface="Arial"/>
              <a:buChar char="•"/>
            </a:pPr>
            <a:r>
              <a:rPr lang="en-US" sz="2800" dirty="0">
                <a:solidFill>
                  <a:srgbClr val="FFFFFF"/>
                </a:solidFill>
              </a:rPr>
              <a:t>Voluntary sector play an important role in multi-agency working including MDT involvement in </a:t>
            </a:r>
            <a:r>
              <a:rPr lang="en-US" sz="2800" dirty="0" err="1">
                <a:solidFill>
                  <a:srgbClr val="FFFFFF"/>
                </a:solidFill>
              </a:rPr>
              <a:t>Neighbourhoods</a:t>
            </a:r>
            <a:r>
              <a:rPr lang="en-US" sz="2800" dirty="0">
                <a:solidFill>
                  <a:srgbClr val="FFFFFF"/>
                </a:solidFill>
              </a:rPr>
              <a:t> and co-opted leadership roles in some areas</a:t>
            </a:r>
          </a:p>
          <a:p>
            <a:pPr>
              <a:lnSpc>
                <a:spcPts val="2700"/>
              </a:lnSpc>
            </a:pPr>
            <a:endParaRPr lang="en-US" sz="2800" dirty="0">
              <a:solidFill>
                <a:srgbClr val="FFFFFF"/>
              </a:solidFill>
            </a:endParaRPr>
          </a:p>
          <a:p>
            <a:pPr marL="582931" lvl="1" indent="-291466">
              <a:lnSpc>
                <a:spcPts val="2700"/>
              </a:lnSpc>
              <a:buFont typeface="Arial"/>
              <a:buChar char="•"/>
            </a:pPr>
            <a:r>
              <a:rPr lang="en-US" sz="2800" dirty="0">
                <a:solidFill>
                  <a:srgbClr val="FFFFFF"/>
                </a:solidFill>
              </a:rPr>
              <a:t>The team are co-located in the </a:t>
            </a:r>
            <a:r>
              <a:rPr lang="en-US" sz="2800" dirty="0" err="1">
                <a:solidFill>
                  <a:srgbClr val="FFFFFF"/>
                </a:solidFill>
              </a:rPr>
              <a:t>Neighbourhood</a:t>
            </a:r>
            <a:r>
              <a:rPr lang="en-US" sz="2800" dirty="0">
                <a:solidFill>
                  <a:srgbClr val="FFFFFF"/>
                </a:solidFill>
              </a:rPr>
              <a:t>. This is predominantly to support Multi-Disciplinary Meetings and co-working space</a:t>
            </a:r>
          </a:p>
          <a:p>
            <a:pPr>
              <a:lnSpc>
                <a:spcPts val="2700"/>
              </a:lnSpc>
            </a:pPr>
            <a:endParaRPr lang="en-US" sz="2800" dirty="0">
              <a:solidFill>
                <a:srgbClr val="FFFFFF"/>
              </a:solidFill>
            </a:endParaRPr>
          </a:p>
          <a:p>
            <a:pPr marL="582931" lvl="1" indent="-291465">
              <a:lnSpc>
                <a:spcPts val="2700"/>
              </a:lnSpc>
              <a:buFont typeface="Arial"/>
              <a:buChar char="•"/>
            </a:pPr>
            <a:r>
              <a:rPr lang="en-US" sz="2800" dirty="0">
                <a:solidFill>
                  <a:srgbClr val="FFFFFF"/>
                </a:solidFill>
              </a:rPr>
              <a:t>The team adopt a strengths/asset based approach focusing on prevention and </a:t>
            </a:r>
            <a:r>
              <a:rPr lang="en-US" sz="2800" dirty="0" err="1">
                <a:solidFill>
                  <a:srgbClr val="FFFFFF"/>
                </a:solidFill>
              </a:rPr>
              <a:t>recognising</a:t>
            </a:r>
            <a:r>
              <a:rPr lang="en-US" sz="2800" dirty="0">
                <a:solidFill>
                  <a:srgbClr val="FFFFFF"/>
                </a:solidFill>
              </a:rPr>
              <a:t> the importance of the social determinants of health.</a:t>
            </a:r>
          </a:p>
        </p:txBody>
      </p:sp>
      <p:sp>
        <p:nvSpPr>
          <p:cNvPr id="45" name="TextBox 45"/>
          <p:cNvSpPr txBox="1"/>
          <p:nvPr/>
        </p:nvSpPr>
        <p:spPr>
          <a:xfrm>
            <a:off x="12659563" y="1621437"/>
            <a:ext cx="3730634" cy="260350"/>
          </a:xfrm>
          <a:prstGeom prst="rect">
            <a:avLst/>
          </a:prstGeom>
        </p:spPr>
        <p:txBody>
          <a:bodyPr lIns="0" tIns="0" rIns="0" bIns="0" rtlCol="0" anchor="t">
            <a:spAutoFit/>
          </a:bodyPr>
          <a:lstStyle/>
          <a:p>
            <a:pPr marL="0" lvl="0" indent="0">
              <a:lnSpc>
                <a:spcPts val="1999"/>
              </a:lnSpc>
            </a:pPr>
            <a:r>
              <a:rPr lang="en-US" sz="1999" spc="-49">
                <a:solidFill>
                  <a:srgbClr val="003087"/>
                </a:solidFill>
                <a:latin typeface="Exo 2 Medium"/>
              </a:rPr>
              <a:t>Each of the 12 INTs has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144000" cy="10287000"/>
            <a:chOff x="0" y="0"/>
            <a:chExt cx="3093156" cy="3479800"/>
          </a:xfrm>
        </p:grpSpPr>
        <p:sp>
          <p:nvSpPr>
            <p:cNvPr id="3" name="Freeform 3"/>
            <p:cNvSpPr/>
            <p:nvPr/>
          </p:nvSpPr>
          <p:spPr>
            <a:xfrm>
              <a:off x="0" y="0"/>
              <a:ext cx="3093156" cy="3479800"/>
            </a:xfrm>
            <a:custGeom>
              <a:avLst/>
              <a:gdLst/>
              <a:ahLst/>
              <a:cxnLst/>
              <a:rect l="l" t="t" r="r" b="b"/>
              <a:pathLst>
                <a:path w="3093156" h="3479800">
                  <a:moveTo>
                    <a:pt x="0" y="0"/>
                  </a:moveTo>
                  <a:lnTo>
                    <a:pt x="3093156" y="0"/>
                  </a:lnTo>
                  <a:lnTo>
                    <a:pt x="3093156" y="3479800"/>
                  </a:lnTo>
                  <a:lnTo>
                    <a:pt x="0" y="3479800"/>
                  </a:lnTo>
                  <a:close/>
                </a:path>
              </a:pathLst>
            </a:custGeom>
            <a:solidFill>
              <a:srgbClr val="312783"/>
            </a:solidFill>
          </p:spPr>
          <p:txBody>
            <a:bodyPr/>
            <a:lstStyle/>
            <a:p>
              <a:endParaRPr lang="en-US"/>
            </a:p>
          </p:txBody>
        </p:sp>
      </p:grpSp>
      <p:sp>
        <p:nvSpPr>
          <p:cNvPr id="4" name="TextBox 4"/>
          <p:cNvSpPr txBox="1"/>
          <p:nvPr/>
        </p:nvSpPr>
        <p:spPr>
          <a:xfrm>
            <a:off x="645572" y="3068596"/>
            <a:ext cx="7891338" cy="5706690"/>
          </a:xfrm>
          <a:prstGeom prst="rect">
            <a:avLst/>
          </a:prstGeom>
        </p:spPr>
        <p:txBody>
          <a:bodyPr lIns="0" tIns="0" rIns="0" bIns="0" rtlCol="0" anchor="t">
            <a:spAutoFit/>
          </a:bodyPr>
          <a:lstStyle/>
          <a:p>
            <a:pPr>
              <a:lnSpc>
                <a:spcPts val="3108"/>
              </a:lnSpc>
            </a:pPr>
            <a:r>
              <a:rPr lang="en-US" sz="2799" dirty="0">
                <a:solidFill>
                  <a:srgbClr val="FFFFFF"/>
                </a:solidFill>
                <a:latin typeface="Open Sans 1"/>
              </a:rPr>
              <a:t>We </a:t>
            </a:r>
            <a:r>
              <a:rPr lang="en-US" sz="2799" dirty="0" err="1">
                <a:solidFill>
                  <a:srgbClr val="FFFFFF"/>
                </a:solidFill>
                <a:latin typeface="Open Sans 1"/>
              </a:rPr>
              <a:t>recognise</a:t>
            </a:r>
            <a:r>
              <a:rPr lang="en-US" sz="2799" dirty="0">
                <a:solidFill>
                  <a:srgbClr val="FFFFFF"/>
                </a:solidFill>
                <a:latin typeface="Open Sans 1"/>
              </a:rPr>
              <a:t> that the health and wellbeing of residents, and the demand for Health and Social Care services, is significantly dependent on the contribution of other public services</a:t>
            </a:r>
          </a:p>
          <a:p>
            <a:pPr>
              <a:lnSpc>
                <a:spcPts val="3108"/>
              </a:lnSpc>
            </a:pPr>
            <a:endParaRPr lang="en-US" sz="2799" dirty="0">
              <a:solidFill>
                <a:srgbClr val="FFFFFF"/>
              </a:solidFill>
              <a:latin typeface="Open Sans 1"/>
            </a:endParaRPr>
          </a:p>
          <a:p>
            <a:pPr marL="561341" lvl="1" indent="-280671">
              <a:lnSpc>
                <a:spcPts val="2886"/>
              </a:lnSpc>
              <a:buFont typeface="Arial"/>
              <a:buChar char="•"/>
            </a:pPr>
            <a:r>
              <a:rPr lang="en-US" sz="2600" dirty="0">
                <a:solidFill>
                  <a:srgbClr val="FFFFFF"/>
                </a:solidFill>
                <a:latin typeface="Open Sans 1"/>
              </a:rPr>
              <a:t>Integrated Health and Social Care services are one part of the neighbourhood approach across the city of Manchester supporting residents to be independent and well </a:t>
            </a:r>
          </a:p>
          <a:p>
            <a:pPr marL="561341" lvl="1" indent="-280671">
              <a:lnSpc>
                <a:spcPts val="2886"/>
              </a:lnSpc>
              <a:buFont typeface="Arial"/>
              <a:buChar char="•"/>
            </a:pPr>
            <a:r>
              <a:rPr lang="en-US" sz="2600" dirty="0">
                <a:solidFill>
                  <a:srgbClr val="FFFFFF"/>
                </a:solidFill>
                <a:latin typeface="Open Sans 1"/>
              </a:rPr>
              <a:t>Local authority, Police and Housing also work on neighbourhood footprints. </a:t>
            </a:r>
          </a:p>
          <a:p>
            <a:pPr marL="561341" lvl="1" indent="-280671" algn="l">
              <a:lnSpc>
                <a:spcPts val="2886"/>
              </a:lnSpc>
              <a:buFont typeface="Arial"/>
              <a:buChar char="•"/>
            </a:pPr>
            <a:r>
              <a:rPr lang="en-US" sz="2600" dirty="0">
                <a:solidFill>
                  <a:srgbClr val="FFFFFF"/>
                </a:solidFill>
                <a:latin typeface="Open Sans 1"/>
              </a:rPr>
              <a:t>We call this “Team around the neighbourhood” and we work together as part of the Bringing Services Together initiative in Manchester to coordinate and coproduce solutions.</a:t>
            </a:r>
          </a:p>
        </p:txBody>
      </p:sp>
      <p:sp>
        <p:nvSpPr>
          <p:cNvPr id="5" name="TextBox 5"/>
          <p:cNvSpPr txBox="1"/>
          <p:nvPr/>
        </p:nvSpPr>
        <p:spPr>
          <a:xfrm>
            <a:off x="645572" y="593106"/>
            <a:ext cx="8065362" cy="1833835"/>
          </a:xfrm>
          <a:prstGeom prst="rect">
            <a:avLst/>
          </a:prstGeom>
        </p:spPr>
        <p:txBody>
          <a:bodyPr lIns="0" tIns="0" rIns="0" bIns="0" rtlCol="0" anchor="t">
            <a:spAutoFit/>
          </a:bodyPr>
          <a:lstStyle/>
          <a:p>
            <a:pPr>
              <a:lnSpc>
                <a:spcPts val="5000"/>
              </a:lnSpc>
            </a:pPr>
            <a:r>
              <a:rPr lang="en-US" sz="4400" spc="-125" dirty="0">
                <a:solidFill>
                  <a:srgbClr val="FFFFFF"/>
                </a:solidFill>
                <a:latin typeface="Exo 2 Medium Bold"/>
              </a:rPr>
              <a:t>Bringing services together for people in places </a:t>
            </a:r>
          </a:p>
          <a:p>
            <a:pPr marL="0" lvl="0" indent="0">
              <a:lnSpc>
                <a:spcPts val="4300"/>
              </a:lnSpc>
            </a:pPr>
            <a:r>
              <a:rPr lang="en-US" sz="3600" spc="-107" dirty="0">
                <a:solidFill>
                  <a:srgbClr val="FFFFFF"/>
                </a:solidFill>
                <a:latin typeface="Exo 2 Medium Bold"/>
              </a:rPr>
              <a:t>- </a:t>
            </a:r>
            <a:r>
              <a:rPr lang="en-US" sz="3600" spc="-107" dirty="0">
                <a:solidFill>
                  <a:srgbClr val="FFFFFF"/>
                </a:solidFill>
                <a:latin typeface="Exo 2 Medium"/>
              </a:rPr>
              <a:t>Team Around the Neighbourhood (TAN)</a:t>
            </a:r>
          </a:p>
        </p:txBody>
      </p:sp>
      <p:grpSp>
        <p:nvGrpSpPr>
          <p:cNvPr id="6" name="Group 6"/>
          <p:cNvGrpSpPr/>
          <p:nvPr/>
        </p:nvGrpSpPr>
        <p:grpSpPr>
          <a:xfrm>
            <a:off x="9447113" y="2004127"/>
            <a:ext cx="8452664" cy="7038931"/>
            <a:chOff x="0" y="0"/>
            <a:chExt cx="11270219" cy="9385241"/>
          </a:xfrm>
        </p:grpSpPr>
        <p:sp>
          <p:nvSpPr>
            <p:cNvPr id="7" name="AutoShape 7"/>
            <p:cNvSpPr/>
            <p:nvPr/>
          </p:nvSpPr>
          <p:spPr>
            <a:xfrm>
              <a:off x="4256061" y="0"/>
              <a:ext cx="3103268" cy="3593520"/>
            </a:xfrm>
            <a:prstGeom prst="rect">
              <a:avLst/>
            </a:prstGeom>
            <a:solidFill>
              <a:srgbClr val="005EB8">
                <a:alpha val="30980"/>
              </a:srgbClr>
            </a:solidFill>
          </p:spPr>
          <p:txBody>
            <a:bodyPr/>
            <a:lstStyle/>
            <a:p>
              <a:endParaRPr lang="en-US"/>
            </a:p>
          </p:txBody>
        </p:sp>
        <p:sp>
          <p:nvSpPr>
            <p:cNvPr id="8" name="AutoShape 8"/>
            <p:cNvSpPr/>
            <p:nvPr/>
          </p:nvSpPr>
          <p:spPr>
            <a:xfrm>
              <a:off x="0" y="0"/>
              <a:ext cx="3075209" cy="3593520"/>
            </a:xfrm>
            <a:prstGeom prst="rect">
              <a:avLst/>
            </a:prstGeom>
            <a:solidFill>
              <a:srgbClr val="312783">
                <a:alpha val="30980"/>
              </a:srgbClr>
            </a:solidFill>
          </p:spPr>
          <p:txBody>
            <a:bodyPr/>
            <a:lstStyle/>
            <a:p>
              <a:endParaRPr lang="en-US"/>
            </a:p>
          </p:txBody>
        </p:sp>
        <p:sp>
          <p:nvSpPr>
            <p:cNvPr id="9" name="AutoShape 9"/>
            <p:cNvSpPr/>
            <p:nvPr/>
          </p:nvSpPr>
          <p:spPr>
            <a:xfrm>
              <a:off x="8195010" y="0"/>
              <a:ext cx="3075209" cy="3593520"/>
            </a:xfrm>
            <a:prstGeom prst="rect">
              <a:avLst/>
            </a:prstGeom>
            <a:solidFill>
              <a:srgbClr val="009BBD">
                <a:alpha val="30980"/>
              </a:srgbClr>
            </a:solidFill>
          </p:spPr>
          <p:txBody>
            <a:bodyPr/>
            <a:lstStyle/>
            <a:p>
              <a:endParaRPr lang="en-US"/>
            </a:p>
          </p:txBody>
        </p:sp>
        <p:sp>
          <p:nvSpPr>
            <p:cNvPr id="10" name="AutoShape 10"/>
            <p:cNvSpPr/>
            <p:nvPr/>
          </p:nvSpPr>
          <p:spPr>
            <a:xfrm>
              <a:off x="6811016" y="5791721"/>
              <a:ext cx="3103268" cy="3593520"/>
            </a:xfrm>
            <a:prstGeom prst="rect">
              <a:avLst/>
            </a:prstGeom>
            <a:solidFill>
              <a:srgbClr val="90BB95">
                <a:alpha val="30980"/>
              </a:srgbClr>
            </a:solidFill>
          </p:spPr>
          <p:txBody>
            <a:bodyPr/>
            <a:lstStyle/>
            <a:p>
              <a:endParaRPr lang="en-US"/>
            </a:p>
          </p:txBody>
        </p:sp>
        <p:sp>
          <p:nvSpPr>
            <p:cNvPr id="11" name="AutoShape 11"/>
            <p:cNvSpPr/>
            <p:nvPr/>
          </p:nvSpPr>
          <p:spPr>
            <a:xfrm>
              <a:off x="1180852" y="5791721"/>
              <a:ext cx="3075209" cy="3593520"/>
            </a:xfrm>
            <a:prstGeom prst="rect">
              <a:avLst/>
            </a:prstGeom>
            <a:solidFill>
              <a:srgbClr val="F087B0">
                <a:alpha val="30980"/>
              </a:srgbClr>
            </a:solidFill>
          </p:spPr>
          <p:txBody>
            <a:bodyPr/>
            <a:lstStyle/>
            <a:p>
              <a:endParaRPr lang="en-US"/>
            </a:p>
          </p:txBody>
        </p:sp>
        <p:sp>
          <p:nvSpPr>
            <p:cNvPr id="12" name="AutoShape 12"/>
            <p:cNvSpPr/>
            <p:nvPr/>
          </p:nvSpPr>
          <p:spPr>
            <a:xfrm>
              <a:off x="1807835" y="2932241"/>
              <a:ext cx="7445171" cy="3593520"/>
            </a:xfrm>
            <a:prstGeom prst="rect">
              <a:avLst/>
            </a:prstGeom>
            <a:solidFill>
              <a:srgbClr val="003087"/>
            </a:solidFill>
          </p:spPr>
          <p:txBody>
            <a:bodyPr/>
            <a:lstStyle/>
            <a:p>
              <a:endParaRPr lang="en-US"/>
            </a:p>
          </p:txBody>
        </p:sp>
        <p:sp>
          <p:nvSpPr>
            <p:cNvPr id="13" name="TextBox 13"/>
            <p:cNvSpPr txBox="1"/>
            <p:nvPr/>
          </p:nvSpPr>
          <p:spPr>
            <a:xfrm>
              <a:off x="2647417" y="3327913"/>
              <a:ext cx="5766006" cy="827278"/>
            </a:xfrm>
            <a:prstGeom prst="rect">
              <a:avLst/>
            </a:prstGeom>
          </p:spPr>
          <p:txBody>
            <a:bodyPr lIns="0" tIns="0" rIns="0" bIns="0" rtlCol="0" anchor="t">
              <a:spAutoFit/>
            </a:bodyPr>
            <a:lstStyle/>
            <a:p>
              <a:pPr algn="ctr">
                <a:lnSpc>
                  <a:spcPts val="2442"/>
                </a:lnSpc>
              </a:pPr>
              <a:r>
                <a:rPr lang="en-US" sz="2199">
                  <a:solidFill>
                    <a:srgbClr val="FFFFFF"/>
                  </a:solidFill>
                  <a:latin typeface="Open Sans 2 Bold"/>
                </a:rPr>
                <a:t>Bringing Services Together for People in Places</a:t>
              </a:r>
            </a:p>
          </p:txBody>
        </p:sp>
        <p:sp>
          <p:nvSpPr>
            <p:cNvPr id="14" name="TextBox 14"/>
            <p:cNvSpPr txBox="1"/>
            <p:nvPr/>
          </p:nvSpPr>
          <p:spPr>
            <a:xfrm>
              <a:off x="2297070" y="4308123"/>
              <a:ext cx="6466699" cy="1640078"/>
            </a:xfrm>
            <a:prstGeom prst="rect">
              <a:avLst/>
            </a:prstGeom>
          </p:spPr>
          <p:txBody>
            <a:bodyPr lIns="0" tIns="0" rIns="0" bIns="0" rtlCol="0" anchor="t">
              <a:spAutoFit/>
            </a:bodyPr>
            <a:lstStyle/>
            <a:p>
              <a:pPr marL="474979" lvl="1" indent="-237490">
                <a:lnSpc>
                  <a:spcPts val="2441"/>
                </a:lnSpc>
                <a:buFont typeface="Arial"/>
                <a:buChar char="•"/>
              </a:pPr>
              <a:r>
                <a:rPr lang="en-US" sz="2199">
                  <a:solidFill>
                    <a:srgbClr val="FFFFFF"/>
                  </a:solidFill>
                  <a:latin typeface="Open Sans 2"/>
                </a:rPr>
                <a:t>Governance, footprints and plans</a:t>
              </a:r>
            </a:p>
            <a:p>
              <a:pPr marL="474979" lvl="1" indent="-237490">
                <a:lnSpc>
                  <a:spcPts val="2441"/>
                </a:lnSpc>
                <a:buFont typeface="Arial"/>
                <a:buChar char="•"/>
              </a:pPr>
              <a:r>
                <a:rPr lang="en-US" sz="2199">
                  <a:solidFill>
                    <a:srgbClr val="FFFFFF"/>
                  </a:solidFill>
                  <a:latin typeface="Open Sans 2"/>
                </a:rPr>
                <a:t>Workforce, relationships and place-based working</a:t>
              </a:r>
            </a:p>
            <a:p>
              <a:pPr marL="474980" lvl="1" indent="-237490">
                <a:lnSpc>
                  <a:spcPts val="2442"/>
                </a:lnSpc>
                <a:buFont typeface="Arial"/>
                <a:buChar char="•"/>
              </a:pPr>
              <a:r>
                <a:rPr lang="en-US" sz="2199">
                  <a:solidFill>
                    <a:srgbClr val="FFFFFF"/>
                  </a:solidFill>
                  <a:latin typeface="Open Sans 2"/>
                </a:rPr>
                <a:t>Understanding people and places</a:t>
              </a:r>
            </a:p>
          </p:txBody>
        </p:sp>
        <p:sp>
          <p:nvSpPr>
            <p:cNvPr id="15" name="TextBox 15"/>
            <p:cNvSpPr txBox="1"/>
            <p:nvPr/>
          </p:nvSpPr>
          <p:spPr>
            <a:xfrm>
              <a:off x="4402718" y="1189446"/>
              <a:ext cx="2809955" cy="1233678"/>
            </a:xfrm>
            <a:prstGeom prst="rect">
              <a:avLst/>
            </a:prstGeom>
          </p:spPr>
          <p:txBody>
            <a:bodyPr lIns="0" tIns="0" rIns="0" bIns="0" rtlCol="0" anchor="t">
              <a:spAutoFit/>
            </a:bodyPr>
            <a:lstStyle/>
            <a:p>
              <a:pPr algn="ctr">
                <a:lnSpc>
                  <a:spcPts val="2442"/>
                </a:lnSpc>
              </a:pPr>
              <a:r>
                <a:rPr lang="en-US" sz="2199">
                  <a:solidFill>
                    <a:srgbClr val="003087"/>
                  </a:solidFill>
                  <a:latin typeface="Open Sans 2 Bold"/>
                </a:rPr>
                <a:t>Greater Manchester Police</a:t>
              </a:r>
            </a:p>
          </p:txBody>
        </p:sp>
        <p:sp>
          <p:nvSpPr>
            <p:cNvPr id="16" name="TextBox 16"/>
            <p:cNvSpPr txBox="1"/>
            <p:nvPr/>
          </p:nvSpPr>
          <p:spPr>
            <a:xfrm>
              <a:off x="8327637" y="1189446"/>
              <a:ext cx="2809955" cy="1233678"/>
            </a:xfrm>
            <a:prstGeom prst="rect">
              <a:avLst/>
            </a:prstGeom>
          </p:spPr>
          <p:txBody>
            <a:bodyPr lIns="0" tIns="0" rIns="0" bIns="0" rtlCol="0" anchor="t">
              <a:spAutoFit/>
            </a:bodyPr>
            <a:lstStyle/>
            <a:p>
              <a:pPr algn="ctr">
                <a:lnSpc>
                  <a:spcPts val="2442"/>
                </a:lnSpc>
              </a:pPr>
              <a:r>
                <a:rPr lang="en-US" sz="2199">
                  <a:solidFill>
                    <a:srgbClr val="003087"/>
                  </a:solidFill>
                  <a:latin typeface="Open Sans 2 Bold"/>
                </a:rPr>
                <a:t>Health and Social Care (MLCO)</a:t>
              </a:r>
            </a:p>
          </p:txBody>
        </p:sp>
        <p:sp>
          <p:nvSpPr>
            <p:cNvPr id="17" name="TextBox 17"/>
            <p:cNvSpPr txBox="1"/>
            <p:nvPr/>
          </p:nvSpPr>
          <p:spPr>
            <a:xfrm>
              <a:off x="7008446" y="7498788"/>
              <a:ext cx="2809955" cy="827278"/>
            </a:xfrm>
            <a:prstGeom prst="rect">
              <a:avLst/>
            </a:prstGeom>
          </p:spPr>
          <p:txBody>
            <a:bodyPr lIns="0" tIns="0" rIns="0" bIns="0" rtlCol="0" anchor="t">
              <a:spAutoFit/>
            </a:bodyPr>
            <a:lstStyle/>
            <a:p>
              <a:pPr algn="ctr">
                <a:lnSpc>
                  <a:spcPts val="2442"/>
                </a:lnSpc>
              </a:pPr>
              <a:r>
                <a:rPr lang="en-US" sz="2199">
                  <a:solidFill>
                    <a:srgbClr val="003087"/>
                  </a:solidFill>
                  <a:latin typeface="Open Sans 2 Bold"/>
                </a:rPr>
                <a:t>Housing Providers</a:t>
              </a:r>
            </a:p>
          </p:txBody>
        </p:sp>
        <p:sp>
          <p:nvSpPr>
            <p:cNvPr id="18" name="TextBox 18"/>
            <p:cNvSpPr txBox="1"/>
            <p:nvPr/>
          </p:nvSpPr>
          <p:spPr>
            <a:xfrm>
              <a:off x="1313479" y="7295588"/>
              <a:ext cx="2809955" cy="1233678"/>
            </a:xfrm>
            <a:prstGeom prst="rect">
              <a:avLst/>
            </a:prstGeom>
          </p:spPr>
          <p:txBody>
            <a:bodyPr lIns="0" tIns="0" rIns="0" bIns="0" rtlCol="0" anchor="t">
              <a:spAutoFit/>
            </a:bodyPr>
            <a:lstStyle/>
            <a:p>
              <a:pPr algn="ctr">
                <a:lnSpc>
                  <a:spcPts val="2442"/>
                </a:lnSpc>
              </a:pPr>
              <a:r>
                <a:rPr lang="en-US" sz="2199">
                  <a:solidFill>
                    <a:srgbClr val="003087"/>
                  </a:solidFill>
                  <a:latin typeface="Open Sans 2 Bold"/>
                </a:rPr>
                <a:t>Services for Children - locality model</a:t>
              </a:r>
            </a:p>
          </p:txBody>
        </p:sp>
        <p:sp>
          <p:nvSpPr>
            <p:cNvPr id="19" name="TextBox 19"/>
            <p:cNvSpPr txBox="1"/>
            <p:nvPr/>
          </p:nvSpPr>
          <p:spPr>
            <a:xfrm>
              <a:off x="132627" y="1076167"/>
              <a:ext cx="2809955" cy="1086231"/>
            </a:xfrm>
            <a:prstGeom prst="rect">
              <a:avLst/>
            </a:prstGeom>
          </p:spPr>
          <p:txBody>
            <a:bodyPr lIns="0" tIns="0" rIns="0" bIns="0" rtlCol="0" anchor="t">
              <a:spAutoFit/>
            </a:bodyPr>
            <a:lstStyle/>
            <a:p>
              <a:pPr algn="ctr">
                <a:lnSpc>
                  <a:spcPts val="2109"/>
                </a:lnSpc>
              </a:pPr>
              <a:r>
                <a:rPr lang="en-US" sz="1900">
                  <a:solidFill>
                    <a:srgbClr val="003087"/>
                  </a:solidFill>
                  <a:latin typeface="Open Sans 2 Bold"/>
                </a:rPr>
                <a:t>Manchester City Council Neighbourhoods</a:t>
              </a:r>
            </a:p>
          </p:txBody>
        </p:sp>
      </p:grpSp>
      <p:pic>
        <p:nvPicPr>
          <p:cNvPr id="20" name="Picture 20"/>
          <p:cNvPicPr>
            <a:picLocks noChangeAspect="1"/>
          </p:cNvPicPr>
          <p:nvPr/>
        </p:nvPicPr>
        <p:blipFill>
          <a:blip r:embed="rId2"/>
          <a:srcRect/>
          <a:stretch>
            <a:fillRect/>
          </a:stretch>
        </p:blipFill>
        <p:spPr>
          <a:xfrm>
            <a:off x="14906777" y="507381"/>
            <a:ext cx="2993001" cy="63227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144000" cy="10287000"/>
            <a:chOff x="0" y="0"/>
            <a:chExt cx="3093156" cy="3479800"/>
          </a:xfrm>
        </p:grpSpPr>
        <p:sp>
          <p:nvSpPr>
            <p:cNvPr id="3" name="Freeform 3"/>
            <p:cNvSpPr/>
            <p:nvPr/>
          </p:nvSpPr>
          <p:spPr>
            <a:xfrm>
              <a:off x="0" y="0"/>
              <a:ext cx="3093156" cy="3479800"/>
            </a:xfrm>
            <a:custGeom>
              <a:avLst/>
              <a:gdLst/>
              <a:ahLst/>
              <a:cxnLst/>
              <a:rect l="l" t="t" r="r" b="b"/>
              <a:pathLst>
                <a:path w="3093156" h="3479800">
                  <a:moveTo>
                    <a:pt x="0" y="0"/>
                  </a:moveTo>
                  <a:lnTo>
                    <a:pt x="3093156" y="0"/>
                  </a:lnTo>
                  <a:lnTo>
                    <a:pt x="3093156" y="3479800"/>
                  </a:lnTo>
                  <a:lnTo>
                    <a:pt x="0" y="3479800"/>
                  </a:lnTo>
                  <a:close/>
                </a:path>
              </a:pathLst>
            </a:custGeom>
            <a:solidFill>
              <a:srgbClr val="312783"/>
            </a:solidFill>
          </p:spPr>
          <p:txBody>
            <a:bodyPr/>
            <a:lstStyle/>
            <a:p>
              <a:endParaRPr lang="en-US"/>
            </a:p>
          </p:txBody>
        </p:sp>
      </p:grpSp>
      <p:pic>
        <p:nvPicPr>
          <p:cNvPr id="4" name="Picture 4"/>
          <p:cNvPicPr>
            <a:picLocks noChangeAspect="1"/>
          </p:cNvPicPr>
          <p:nvPr/>
        </p:nvPicPr>
        <p:blipFill>
          <a:blip r:embed="rId2"/>
          <a:srcRect/>
          <a:stretch>
            <a:fillRect/>
          </a:stretch>
        </p:blipFill>
        <p:spPr>
          <a:xfrm>
            <a:off x="14906777" y="507381"/>
            <a:ext cx="2993001" cy="632271"/>
          </a:xfrm>
          <a:prstGeom prst="rect">
            <a:avLst/>
          </a:prstGeom>
        </p:spPr>
      </p:pic>
      <p:pic>
        <p:nvPicPr>
          <p:cNvPr id="5" name="Picture 5"/>
          <p:cNvPicPr>
            <a:picLocks noChangeAspect="1"/>
          </p:cNvPicPr>
          <p:nvPr/>
        </p:nvPicPr>
        <p:blipFill>
          <a:blip r:embed="rId3"/>
          <a:srcRect/>
          <a:stretch>
            <a:fillRect/>
          </a:stretch>
        </p:blipFill>
        <p:spPr>
          <a:xfrm rot="-319323">
            <a:off x="9138937" y="1874257"/>
            <a:ext cx="8767696" cy="6295299"/>
          </a:xfrm>
          <a:prstGeom prst="rect">
            <a:avLst/>
          </a:prstGeom>
        </p:spPr>
      </p:pic>
      <p:sp>
        <p:nvSpPr>
          <p:cNvPr id="6" name="TextBox 6"/>
          <p:cNvSpPr txBox="1"/>
          <p:nvPr/>
        </p:nvSpPr>
        <p:spPr>
          <a:xfrm>
            <a:off x="645572" y="2404799"/>
            <a:ext cx="7891338" cy="4615815"/>
          </a:xfrm>
          <a:prstGeom prst="rect">
            <a:avLst/>
          </a:prstGeom>
        </p:spPr>
        <p:txBody>
          <a:bodyPr lIns="0" tIns="0" rIns="0" bIns="0" rtlCol="0" anchor="t">
            <a:spAutoFit/>
          </a:bodyPr>
          <a:lstStyle/>
          <a:p>
            <a:pPr>
              <a:lnSpc>
                <a:spcPts val="3330"/>
              </a:lnSpc>
            </a:pPr>
            <a:r>
              <a:rPr lang="en-US" sz="3200" dirty="0">
                <a:solidFill>
                  <a:srgbClr val="FFFFFF"/>
                </a:solidFill>
                <a:latin typeface="Open Sans 1"/>
              </a:rPr>
              <a:t>Each Neighbourhood has a plan developed with key stakeholders that sets out how we will work in partnership to improve key issues in their neighbourhood</a:t>
            </a:r>
          </a:p>
          <a:p>
            <a:pPr>
              <a:lnSpc>
                <a:spcPts val="3330"/>
              </a:lnSpc>
            </a:pPr>
            <a:endParaRPr lang="en-US" sz="3200" dirty="0">
              <a:solidFill>
                <a:srgbClr val="FFFFFF"/>
              </a:solidFill>
              <a:latin typeface="Open Sans 1"/>
            </a:endParaRPr>
          </a:p>
          <a:p>
            <a:pPr marL="647701" lvl="1" indent="-323850">
              <a:lnSpc>
                <a:spcPts val="3330"/>
              </a:lnSpc>
              <a:buFont typeface="Arial"/>
              <a:buChar char="•"/>
            </a:pPr>
            <a:r>
              <a:rPr lang="en-US" sz="3200" dirty="0">
                <a:solidFill>
                  <a:srgbClr val="FFFFFF"/>
                </a:solidFill>
                <a:latin typeface="Open Sans 1"/>
              </a:rPr>
              <a:t>Developed with partner organisations and citizens</a:t>
            </a:r>
          </a:p>
          <a:p>
            <a:pPr marL="647701" lvl="1" indent="-323850">
              <a:lnSpc>
                <a:spcPts val="3330"/>
              </a:lnSpc>
              <a:buFont typeface="Arial"/>
              <a:buChar char="•"/>
            </a:pPr>
            <a:r>
              <a:rPr lang="en-US" sz="3200" dirty="0">
                <a:solidFill>
                  <a:srgbClr val="FFFFFF"/>
                </a:solidFill>
                <a:latin typeface="Open Sans 1"/>
              </a:rPr>
              <a:t>Using neighbourhood information</a:t>
            </a:r>
          </a:p>
          <a:p>
            <a:pPr marL="647701" lvl="1" indent="-323850">
              <a:lnSpc>
                <a:spcPts val="3330"/>
              </a:lnSpc>
              <a:buFont typeface="Arial"/>
              <a:buChar char="•"/>
            </a:pPr>
            <a:r>
              <a:rPr lang="en-US" sz="3200" dirty="0">
                <a:solidFill>
                  <a:srgbClr val="FFFFFF"/>
                </a:solidFill>
                <a:latin typeface="Open Sans 1"/>
              </a:rPr>
              <a:t>Looking at joint solutions to key issues impacting health and wellbeing</a:t>
            </a:r>
          </a:p>
          <a:p>
            <a:pPr marL="647701" lvl="1" indent="-323851" algn="l">
              <a:lnSpc>
                <a:spcPts val="3330"/>
              </a:lnSpc>
              <a:buFont typeface="Arial"/>
              <a:buChar char="•"/>
            </a:pPr>
            <a:r>
              <a:rPr lang="en-US" sz="3200" dirty="0">
                <a:solidFill>
                  <a:srgbClr val="FFFFFF"/>
                </a:solidFill>
                <a:latin typeface="Open Sans 1"/>
              </a:rPr>
              <a:t>Plans now being built annually.</a:t>
            </a:r>
          </a:p>
        </p:txBody>
      </p:sp>
      <p:sp>
        <p:nvSpPr>
          <p:cNvPr id="7" name="TextBox 7"/>
          <p:cNvSpPr txBox="1"/>
          <p:nvPr/>
        </p:nvSpPr>
        <p:spPr>
          <a:xfrm>
            <a:off x="645572" y="1216676"/>
            <a:ext cx="8065362" cy="585470"/>
          </a:xfrm>
          <a:prstGeom prst="rect">
            <a:avLst/>
          </a:prstGeom>
        </p:spPr>
        <p:txBody>
          <a:bodyPr lIns="0" tIns="0" rIns="0" bIns="0" rtlCol="0" anchor="t">
            <a:spAutoFit/>
          </a:bodyPr>
          <a:lstStyle/>
          <a:p>
            <a:pPr marL="0" lvl="0" indent="0">
              <a:lnSpc>
                <a:spcPts val="4300"/>
              </a:lnSpc>
            </a:pPr>
            <a:r>
              <a:rPr lang="en-US" sz="5000" spc="-125">
                <a:solidFill>
                  <a:srgbClr val="FFFFFF"/>
                </a:solidFill>
                <a:latin typeface="Exo 2 Medium Bold"/>
              </a:rPr>
              <a:t>Neighbourhood planning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703502" y="5819944"/>
            <a:ext cx="6584498" cy="3683531"/>
            <a:chOff x="0" y="0"/>
            <a:chExt cx="8779331" cy="4911374"/>
          </a:xfrm>
        </p:grpSpPr>
        <p:pic>
          <p:nvPicPr>
            <p:cNvPr id="3" name="Picture 3">
              <a:hlinkClick r:id="rId2"/>
            </p:cNvPr>
            <p:cNvPicPr>
              <a:picLocks noChangeAspect="1"/>
            </p:cNvPicPr>
            <p:nvPr/>
          </p:nvPicPr>
          <p:blipFill>
            <a:blip r:embed="rId3"/>
            <a:srcRect/>
            <a:stretch>
              <a:fillRect/>
            </a:stretch>
          </p:blipFill>
          <p:spPr>
            <a:xfrm>
              <a:off x="0" y="0"/>
              <a:ext cx="8779331" cy="4911374"/>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542035" y="1608057"/>
              <a:ext cx="1695260" cy="1695260"/>
            </a:xfrm>
            <a:prstGeom prst="rect">
              <a:avLst/>
            </a:prstGeom>
          </p:spPr>
        </p:pic>
      </p:grpSp>
      <p:sp>
        <p:nvSpPr>
          <p:cNvPr id="5" name="TextBox 5"/>
          <p:cNvSpPr txBox="1"/>
          <p:nvPr/>
        </p:nvSpPr>
        <p:spPr>
          <a:xfrm>
            <a:off x="9504895" y="6032967"/>
            <a:ext cx="2041127" cy="3470507"/>
          </a:xfrm>
          <a:prstGeom prst="rect">
            <a:avLst/>
          </a:prstGeom>
        </p:spPr>
        <p:txBody>
          <a:bodyPr lIns="0" tIns="0" rIns="0" bIns="0" rtlCol="0" anchor="t">
            <a:spAutoFit/>
          </a:bodyPr>
          <a:lstStyle/>
          <a:p>
            <a:pPr>
              <a:lnSpc>
                <a:spcPts val="2458"/>
              </a:lnSpc>
            </a:pPr>
            <a:r>
              <a:rPr lang="en-US" sz="2562" spc="-64">
                <a:solidFill>
                  <a:srgbClr val="80539D"/>
                </a:solidFill>
                <a:latin typeface="Open Sans 1 Bold"/>
              </a:rPr>
              <a:t>Integration in action</a:t>
            </a:r>
          </a:p>
          <a:p>
            <a:pPr algn="l">
              <a:lnSpc>
                <a:spcPts val="1903"/>
              </a:lnSpc>
            </a:pPr>
            <a:r>
              <a:rPr lang="en-US" sz="1714" spc="-42">
                <a:solidFill>
                  <a:srgbClr val="312783"/>
                </a:solidFill>
                <a:latin typeface="Open Sans 1"/>
              </a:rPr>
              <a:t>Click the image on the right to view a short video about the MLCO neighbourhood approach and how health and social care now work together (opens in a new window) or visit https://vimeo.com/344291017 </a:t>
            </a:r>
          </a:p>
        </p:txBody>
      </p:sp>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410755" y="6085720"/>
            <a:ext cx="219125" cy="219125"/>
          </a:xfrm>
          <a:prstGeom prst="rect">
            <a:avLst/>
          </a:prstGeom>
        </p:spPr>
      </p:pic>
      <p:sp>
        <p:nvSpPr>
          <p:cNvPr id="7" name="AutoShape 7"/>
          <p:cNvSpPr/>
          <p:nvPr/>
        </p:nvSpPr>
        <p:spPr>
          <a:xfrm>
            <a:off x="9504895" y="5712577"/>
            <a:ext cx="1905860" cy="0"/>
          </a:xfrm>
          <a:prstGeom prst="line">
            <a:avLst/>
          </a:prstGeom>
          <a:ln w="28575" cap="rnd">
            <a:solidFill>
              <a:srgbClr val="80539D"/>
            </a:solidFill>
            <a:prstDash val="sysDot"/>
            <a:headEnd type="none" w="sm" len="sm"/>
            <a:tailEnd type="none" w="sm" len="sm"/>
          </a:ln>
        </p:spPr>
        <p:txBody>
          <a:bodyPr/>
          <a:lstStyle/>
          <a:p>
            <a:endParaRPr lang="en-US"/>
          </a:p>
        </p:txBody>
      </p:sp>
      <p:grpSp>
        <p:nvGrpSpPr>
          <p:cNvPr id="8" name="Group 8"/>
          <p:cNvGrpSpPr/>
          <p:nvPr/>
        </p:nvGrpSpPr>
        <p:grpSpPr>
          <a:xfrm>
            <a:off x="0" y="0"/>
            <a:ext cx="9144000" cy="10287000"/>
            <a:chOff x="0" y="0"/>
            <a:chExt cx="3093156" cy="3479800"/>
          </a:xfrm>
        </p:grpSpPr>
        <p:sp>
          <p:nvSpPr>
            <p:cNvPr id="9" name="Freeform 9"/>
            <p:cNvSpPr/>
            <p:nvPr/>
          </p:nvSpPr>
          <p:spPr>
            <a:xfrm>
              <a:off x="0" y="0"/>
              <a:ext cx="3093156" cy="3479800"/>
            </a:xfrm>
            <a:custGeom>
              <a:avLst/>
              <a:gdLst/>
              <a:ahLst/>
              <a:cxnLst/>
              <a:rect l="l" t="t" r="r" b="b"/>
              <a:pathLst>
                <a:path w="3093156" h="3479800">
                  <a:moveTo>
                    <a:pt x="0" y="0"/>
                  </a:moveTo>
                  <a:lnTo>
                    <a:pt x="3093156" y="0"/>
                  </a:lnTo>
                  <a:lnTo>
                    <a:pt x="3093156" y="3479800"/>
                  </a:lnTo>
                  <a:lnTo>
                    <a:pt x="0" y="3479800"/>
                  </a:lnTo>
                  <a:close/>
                </a:path>
              </a:pathLst>
            </a:custGeom>
            <a:solidFill>
              <a:srgbClr val="312783"/>
            </a:solidFill>
          </p:spPr>
          <p:txBody>
            <a:bodyPr/>
            <a:lstStyle/>
            <a:p>
              <a:endParaRPr lang="en-US"/>
            </a:p>
          </p:txBody>
        </p:sp>
      </p:grpSp>
      <p:sp>
        <p:nvSpPr>
          <p:cNvPr id="10" name="TextBox 10"/>
          <p:cNvSpPr txBox="1"/>
          <p:nvPr/>
        </p:nvSpPr>
        <p:spPr>
          <a:xfrm>
            <a:off x="9852027" y="1537986"/>
            <a:ext cx="8065362" cy="2310765"/>
          </a:xfrm>
          <a:prstGeom prst="rect">
            <a:avLst/>
          </a:prstGeom>
        </p:spPr>
        <p:txBody>
          <a:bodyPr lIns="0" tIns="0" rIns="0" bIns="0" rtlCol="0" anchor="t">
            <a:spAutoFit/>
          </a:bodyPr>
          <a:lstStyle/>
          <a:p>
            <a:pPr>
              <a:lnSpc>
                <a:spcPts val="3600"/>
              </a:lnSpc>
            </a:pPr>
            <a:r>
              <a:rPr lang="en-US" sz="3600" spc="-89" dirty="0">
                <a:solidFill>
                  <a:srgbClr val="003087"/>
                </a:solidFill>
                <a:latin typeface="Exo 2 Medium Bold"/>
              </a:rPr>
              <a:t>Find out more about MLCO at:</a:t>
            </a:r>
          </a:p>
          <a:p>
            <a:pPr>
              <a:lnSpc>
                <a:spcPts val="3600"/>
              </a:lnSpc>
            </a:pPr>
            <a:endParaRPr lang="en-US" sz="3600" spc="-89" dirty="0">
              <a:solidFill>
                <a:srgbClr val="003087"/>
              </a:solidFill>
              <a:latin typeface="Exo 2 Medium Bold"/>
            </a:endParaRPr>
          </a:p>
          <a:p>
            <a:pPr>
              <a:lnSpc>
                <a:spcPts val="3600"/>
              </a:lnSpc>
            </a:pPr>
            <a:r>
              <a:rPr lang="en-US" sz="3600" spc="-89" dirty="0">
                <a:solidFill>
                  <a:srgbClr val="003087"/>
                </a:solidFill>
                <a:latin typeface="Exo 2 Medium Bold"/>
              </a:rPr>
              <a:t>		</a:t>
            </a:r>
            <a:r>
              <a:rPr lang="en-US" sz="3600" spc="-89" dirty="0" err="1">
                <a:solidFill>
                  <a:srgbClr val="003087"/>
                </a:solidFill>
                <a:latin typeface="Exo 2 Medium Bold"/>
              </a:rPr>
              <a:t>manchesterlco.org</a:t>
            </a:r>
            <a:endParaRPr lang="en-US" sz="3600" spc="-89" dirty="0">
              <a:solidFill>
                <a:srgbClr val="003087"/>
              </a:solidFill>
              <a:latin typeface="Exo 2 Medium Bold"/>
            </a:endParaRPr>
          </a:p>
          <a:p>
            <a:pPr>
              <a:lnSpc>
                <a:spcPts val="3600"/>
              </a:lnSpc>
            </a:pPr>
            <a:endParaRPr lang="en-US" sz="3600" spc="-89" dirty="0">
              <a:solidFill>
                <a:srgbClr val="003087"/>
              </a:solidFill>
              <a:latin typeface="Exo 2 Medium Bold"/>
            </a:endParaRPr>
          </a:p>
          <a:p>
            <a:pPr marL="1554480" lvl="0" indent="-1554480">
              <a:lnSpc>
                <a:spcPts val="3600"/>
              </a:lnSpc>
            </a:pPr>
            <a:r>
              <a:rPr lang="en-US" sz="3600" spc="-89" dirty="0">
                <a:solidFill>
                  <a:srgbClr val="003087"/>
                </a:solidFill>
                <a:latin typeface="Exo 2 Medium Bold"/>
              </a:rPr>
              <a:t>		@</a:t>
            </a:r>
            <a:r>
              <a:rPr lang="en-US" sz="3600" spc="-89" dirty="0" err="1">
                <a:solidFill>
                  <a:srgbClr val="003087"/>
                </a:solidFill>
                <a:latin typeface="Exo 2 Medium Bold"/>
              </a:rPr>
              <a:t>mcrlco</a:t>
            </a:r>
            <a:endParaRPr lang="en-US" sz="3600" spc="-89" dirty="0">
              <a:solidFill>
                <a:srgbClr val="003087"/>
              </a:solidFill>
              <a:latin typeface="Exo 2 Medium Bold"/>
            </a:endParaRPr>
          </a:p>
        </p:txBody>
      </p:sp>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414205" y="2416892"/>
            <a:ext cx="767423" cy="711611"/>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441653" y="3279626"/>
            <a:ext cx="739975" cy="739975"/>
          </a:xfrm>
          <a:prstGeom prst="rect">
            <a:avLst/>
          </a:prstGeom>
        </p:spPr>
      </p:pic>
      <p:sp>
        <p:nvSpPr>
          <p:cNvPr id="13" name="TextBox 13"/>
          <p:cNvSpPr txBox="1"/>
          <p:nvPr/>
        </p:nvSpPr>
        <p:spPr>
          <a:xfrm>
            <a:off x="685800" y="1019959"/>
            <a:ext cx="8065362" cy="1036053"/>
          </a:xfrm>
          <a:prstGeom prst="rect">
            <a:avLst/>
          </a:prstGeom>
        </p:spPr>
        <p:txBody>
          <a:bodyPr lIns="0" tIns="0" rIns="0" bIns="0" rtlCol="0" anchor="t">
            <a:spAutoFit/>
          </a:bodyPr>
          <a:lstStyle/>
          <a:p>
            <a:pPr marL="0" lvl="0" indent="0">
              <a:lnSpc>
                <a:spcPts val="8899"/>
              </a:lnSpc>
            </a:pPr>
            <a:r>
              <a:rPr lang="en-US" sz="6600" spc="-239" dirty="0">
                <a:solidFill>
                  <a:srgbClr val="FFFFFF"/>
                </a:solidFill>
                <a:latin typeface="Exo 2 Medium Bold"/>
              </a:rPr>
              <a:t>Thank you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0539D"/>
        </a:solidFill>
        <a:effectLst/>
      </p:bgPr>
    </p:bg>
    <p:spTree>
      <p:nvGrpSpPr>
        <p:cNvPr id="1" name=""/>
        <p:cNvGrpSpPr/>
        <p:nvPr/>
      </p:nvGrpSpPr>
      <p:grpSpPr>
        <a:xfrm>
          <a:off x="0" y="0"/>
          <a:ext cx="0" cy="0"/>
          <a:chOff x="0" y="0"/>
          <a:chExt cx="0" cy="0"/>
        </a:xfrm>
      </p:grpSpPr>
      <p:sp>
        <p:nvSpPr>
          <p:cNvPr id="2" name="AutoShape 2"/>
          <p:cNvSpPr/>
          <p:nvPr/>
        </p:nvSpPr>
        <p:spPr>
          <a:xfrm>
            <a:off x="0" y="1459183"/>
            <a:ext cx="16780557" cy="8827817"/>
          </a:xfrm>
          <a:prstGeom prst="rect">
            <a:avLst/>
          </a:prstGeom>
          <a:solidFill>
            <a:srgbClr val="FFFFFF"/>
          </a:solidFill>
        </p:spPr>
        <p:txBody>
          <a:bodyPr/>
          <a:lstStyle/>
          <a:p>
            <a:endParaRPr lang="en-US"/>
          </a:p>
        </p:txBody>
      </p:sp>
      <p:sp>
        <p:nvSpPr>
          <p:cNvPr id="3" name="TextBox 3"/>
          <p:cNvSpPr txBox="1"/>
          <p:nvPr/>
        </p:nvSpPr>
        <p:spPr>
          <a:xfrm>
            <a:off x="1028700" y="1641937"/>
            <a:ext cx="15124129" cy="7412286"/>
          </a:xfrm>
          <a:prstGeom prst="rect">
            <a:avLst/>
          </a:prstGeom>
        </p:spPr>
        <p:txBody>
          <a:bodyPr lIns="0" tIns="0" rIns="0" bIns="0" rtlCol="0" anchor="t">
            <a:spAutoFit/>
          </a:bodyPr>
          <a:lstStyle/>
          <a:p>
            <a:pPr marL="669290" lvl="1" indent="-334645">
              <a:lnSpc>
                <a:spcPts val="3440"/>
              </a:lnSpc>
              <a:buFont typeface="Arial"/>
              <a:buChar char="•"/>
            </a:pPr>
            <a:r>
              <a:rPr lang="en-US" sz="3099" spc="-77" dirty="0">
                <a:solidFill>
                  <a:srgbClr val="191769"/>
                </a:solidFill>
                <a:latin typeface="Open Sans 1 Bold"/>
              </a:rPr>
              <a:t>MLCO is the public sector partnership organisation that provides the city's NHS Community Health and Adult Social Care services.</a:t>
            </a:r>
          </a:p>
          <a:p>
            <a:pPr>
              <a:lnSpc>
                <a:spcPts val="3440"/>
              </a:lnSpc>
            </a:pPr>
            <a:endParaRPr lang="en-US" sz="3099" spc="-77" dirty="0">
              <a:solidFill>
                <a:srgbClr val="191769"/>
              </a:solidFill>
              <a:latin typeface="Open Sans 1 Bold"/>
            </a:endParaRPr>
          </a:p>
          <a:p>
            <a:pPr marL="669290" lvl="1" indent="-334645">
              <a:lnSpc>
                <a:spcPts val="3440"/>
              </a:lnSpc>
              <a:buFont typeface="Arial"/>
              <a:buChar char="•"/>
            </a:pPr>
            <a:r>
              <a:rPr lang="en-US" sz="3099" spc="-77" dirty="0">
                <a:solidFill>
                  <a:srgbClr val="191769"/>
                </a:solidFill>
                <a:latin typeface="Open Sans 1"/>
              </a:rPr>
              <a:t>We're part NHS and part local authority. Over </a:t>
            </a:r>
            <a:r>
              <a:rPr lang="en-US" sz="3099" spc="-77" dirty="0">
                <a:solidFill>
                  <a:srgbClr val="191769"/>
                </a:solidFill>
                <a:latin typeface="Open Sans 1 Bold"/>
              </a:rPr>
              <a:t>2,200</a:t>
            </a:r>
            <a:r>
              <a:rPr lang="en-US" sz="3099" spc="-77" dirty="0">
                <a:solidFill>
                  <a:srgbClr val="191769"/>
                </a:solidFill>
                <a:latin typeface="Open Sans 1"/>
              </a:rPr>
              <a:t> NHS adults and children's community healthcare and </a:t>
            </a:r>
            <a:r>
              <a:rPr lang="en-US" sz="3099" spc="-77" dirty="0">
                <a:solidFill>
                  <a:srgbClr val="191769"/>
                </a:solidFill>
                <a:latin typeface="Open Sans 1 Bold"/>
              </a:rPr>
              <a:t>1,800</a:t>
            </a:r>
            <a:r>
              <a:rPr lang="en-US" sz="3099" spc="-77" dirty="0">
                <a:solidFill>
                  <a:srgbClr val="191769"/>
                </a:solidFill>
                <a:latin typeface="Open Sans 1"/>
              </a:rPr>
              <a:t> adult social care staff and the services they provide are formally deployed as part of MLCO</a:t>
            </a:r>
          </a:p>
          <a:p>
            <a:pPr>
              <a:lnSpc>
                <a:spcPts val="3440"/>
              </a:lnSpc>
            </a:pPr>
            <a:endParaRPr lang="en-US" sz="3099" spc="-77" dirty="0">
              <a:solidFill>
                <a:srgbClr val="191769"/>
              </a:solidFill>
              <a:latin typeface="Open Sans 1"/>
            </a:endParaRPr>
          </a:p>
          <a:p>
            <a:pPr marL="669290" lvl="1" indent="-334645">
              <a:lnSpc>
                <a:spcPts val="3440"/>
              </a:lnSpc>
              <a:buFont typeface="Arial"/>
              <a:buChar char="•"/>
            </a:pPr>
            <a:r>
              <a:rPr lang="en-US" sz="3099" spc="-77" dirty="0">
                <a:solidFill>
                  <a:srgbClr val="191769"/>
                </a:solidFill>
                <a:latin typeface="Open Sans 1"/>
              </a:rPr>
              <a:t>They include district nurses, social workers, health visitors, community dentists, therapists, school nurses, </a:t>
            </a:r>
            <a:r>
              <a:rPr lang="en-US" sz="3099" spc="-77" dirty="0" err="1">
                <a:solidFill>
                  <a:srgbClr val="191769"/>
                </a:solidFill>
                <a:latin typeface="Open Sans 1"/>
              </a:rPr>
              <a:t>reablement</a:t>
            </a:r>
            <a:r>
              <a:rPr lang="en-US" sz="3099" spc="-77" dirty="0">
                <a:solidFill>
                  <a:srgbClr val="191769"/>
                </a:solidFill>
                <a:latin typeface="Open Sans 1"/>
              </a:rPr>
              <a:t> teams, rehabilitation teams, intermediate care, end of life care, disability supported accommodation staff and many other health and care professionals and support teams</a:t>
            </a:r>
          </a:p>
          <a:p>
            <a:pPr>
              <a:lnSpc>
                <a:spcPts val="3440"/>
              </a:lnSpc>
            </a:pPr>
            <a:endParaRPr lang="en-US" sz="3099" spc="-77" dirty="0">
              <a:solidFill>
                <a:srgbClr val="191769"/>
              </a:solidFill>
              <a:latin typeface="Open Sans 1"/>
            </a:endParaRPr>
          </a:p>
          <a:p>
            <a:pPr marL="669289" lvl="1" indent="-334645">
              <a:lnSpc>
                <a:spcPts val="3440"/>
              </a:lnSpc>
              <a:buFont typeface="Arial"/>
              <a:buChar char="•"/>
            </a:pPr>
            <a:r>
              <a:rPr lang="en-US" sz="3099" spc="-77" dirty="0">
                <a:solidFill>
                  <a:srgbClr val="191769"/>
                </a:solidFill>
                <a:latin typeface="Open Sans 1"/>
              </a:rPr>
              <a:t>MLCO brings these staff together as </a:t>
            </a:r>
            <a:r>
              <a:rPr lang="en-US" sz="3099" spc="-77" dirty="0">
                <a:solidFill>
                  <a:srgbClr val="191769"/>
                </a:solidFill>
                <a:latin typeface="Open Sans 1 Bold"/>
              </a:rPr>
              <a:t>one team</a:t>
            </a:r>
            <a:r>
              <a:rPr lang="en-US" sz="3099" spc="-77" dirty="0">
                <a:solidFill>
                  <a:srgbClr val="191769"/>
                </a:solidFill>
                <a:latin typeface="Open Sans 1"/>
              </a:rPr>
              <a:t> to provide better care to the citizens of Manchester, keeping people well in the community and out of  hospital</a:t>
            </a:r>
          </a:p>
          <a:p>
            <a:pPr>
              <a:lnSpc>
                <a:spcPts val="3440"/>
              </a:lnSpc>
            </a:pPr>
            <a:r>
              <a:rPr lang="en-US" sz="3099" spc="-77" dirty="0">
                <a:solidFill>
                  <a:srgbClr val="191769"/>
                </a:solidFill>
                <a:latin typeface="Open Sans 1"/>
              </a:rPr>
              <a:t> </a:t>
            </a:r>
          </a:p>
          <a:p>
            <a:pPr marL="669290" lvl="1" indent="-334645" algn="l">
              <a:lnSpc>
                <a:spcPts val="3440"/>
              </a:lnSpc>
              <a:buFont typeface="Arial"/>
              <a:buChar char="•"/>
            </a:pPr>
            <a:r>
              <a:rPr lang="en-US" sz="3099" spc="-77" dirty="0">
                <a:solidFill>
                  <a:srgbClr val="191769"/>
                </a:solidFill>
                <a:latin typeface="Open Sans 1"/>
              </a:rPr>
              <a:t>To do that we work in partnership with GPs, mental health, the voluntary sector, other partners - and most importantly, the people who live in the city.</a:t>
            </a:r>
          </a:p>
        </p:txBody>
      </p:sp>
      <p:pic>
        <p:nvPicPr>
          <p:cNvPr id="4" name="Picture 4"/>
          <p:cNvPicPr>
            <a:picLocks noChangeAspect="1"/>
          </p:cNvPicPr>
          <p:nvPr/>
        </p:nvPicPr>
        <p:blipFill>
          <a:blip r:embed="rId2"/>
          <a:srcRect/>
          <a:stretch>
            <a:fillRect/>
          </a:stretch>
        </p:blipFill>
        <p:spPr>
          <a:xfrm>
            <a:off x="1028700" y="9258300"/>
            <a:ext cx="3388642" cy="715851"/>
          </a:xfrm>
          <a:prstGeom prst="rect">
            <a:avLst/>
          </a:prstGeom>
        </p:spPr>
      </p:pic>
      <p:sp>
        <p:nvSpPr>
          <p:cNvPr id="5" name="TextBox 5"/>
          <p:cNvSpPr txBox="1"/>
          <p:nvPr/>
        </p:nvSpPr>
        <p:spPr>
          <a:xfrm>
            <a:off x="1028700" y="449407"/>
            <a:ext cx="9572999" cy="579293"/>
          </a:xfrm>
          <a:prstGeom prst="rect">
            <a:avLst/>
          </a:prstGeom>
        </p:spPr>
        <p:txBody>
          <a:bodyPr lIns="0" tIns="0" rIns="0" bIns="0" rtlCol="0" anchor="t">
            <a:spAutoFit/>
          </a:bodyPr>
          <a:lstStyle/>
          <a:p>
            <a:pPr algn="just">
              <a:lnSpc>
                <a:spcPts val="4050"/>
              </a:lnSpc>
            </a:pPr>
            <a:r>
              <a:rPr lang="en-US" sz="5000" spc="-125">
                <a:solidFill>
                  <a:srgbClr val="FFFFFF"/>
                </a:solidFill>
                <a:latin typeface="Exo 2 Medium Bold"/>
              </a:rPr>
              <a:t>MLCO in simple terms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9285D"/>
        </a:solidFill>
        <a:effectLst/>
      </p:bgPr>
    </p:bg>
    <p:spTree>
      <p:nvGrpSpPr>
        <p:cNvPr id="1" name=""/>
        <p:cNvGrpSpPr/>
        <p:nvPr/>
      </p:nvGrpSpPr>
      <p:grpSpPr>
        <a:xfrm>
          <a:off x="0" y="0"/>
          <a:ext cx="0" cy="0"/>
          <a:chOff x="0" y="0"/>
          <a:chExt cx="0" cy="0"/>
        </a:xfrm>
      </p:grpSpPr>
      <p:sp>
        <p:nvSpPr>
          <p:cNvPr id="2" name="AutoShape 2"/>
          <p:cNvSpPr/>
          <p:nvPr/>
        </p:nvSpPr>
        <p:spPr>
          <a:xfrm>
            <a:off x="0" y="0"/>
            <a:ext cx="9144000" cy="10287000"/>
          </a:xfrm>
          <a:prstGeom prst="rect">
            <a:avLst/>
          </a:prstGeom>
          <a:solidFill>
            <a:srgbClr val="FDCBDF"/>
          </a:solidFill>
        </p:spPr>
        <p:txBody>
          <a:bodyPr/>
          <a:lstStyle/>
          <a:p>
            <a:endParaRPr lang="en-US"/>
          </a:p>
        </p:txBody>
      </p:sp>
      <p:sp>
        <p:nvSpPr>
          <p:cNvPr id="3" name="TextBox 3"/>
          <p:cNvSpPr txBox="1"/>
          <p:nvPr/>
        </p:nvSpPr>
        <p:spPr>
          <a:xfrm>
            <a:off x="1028700" y="2113673"/>
            <a:ext cx="7803935" cy="6771084"/>
          </a:xfrm>
          <a:prstGeom prst="rect">
            <a:avLst/>
          </a:prstGeom>
        </p:spPr>
        <p:txBody>
          <a:bodyPr lIns="0" tIns="0" rIns="0" bIns="0" rtlCol="0" anchor="t">
            <a:spAutoFit/>
          </a:bodyPr>
          <a:lstStyle/>
          <a:p>
            <a:pPr>
              <a:lnSpc>
                <a:spcPts val="3300"/>
              </a:lnSpc>
            </a:pPr>
            <a:r>
              <a:rPr lang="en-US" sz="2800" dirty="0">
                <a:solidFill>
                  <a:srgbClr val="191769"/>
                </a:solidFill>
                <a:latin typeface="Open Sans 1"/>
              </a:rPr>
              <a:t>The intention of MLCO is to integrate community health, adult social care, population health and contracting for care - working closely with primary care.</a:t>
            </a:r>
          </a:p>
          <a:p>
            <a:pPr>
              <a:lnSpc>
                <a:spcPts val="3300"/>
              </a:lnSpc>
            </a:pPr>
            <a:endParaRPr lang="en-US" sz="2800" dirty="0">
              <a:solidFill>
                <a:srgbClr val="191769"/>
              </a:solidFill>
              <a:latin typeface="Open Sans 1"/>
            </a:endParaRPr>
          </a:p>
          <a:p>
            <a:pPr>
              <a:lnSpc>
                <a:spcPts val="3300"/>
              </a:lnSpc>
            </a:pPr>
            <a:r>
              <a:rPr lang="en-US" sz="2800" dirty="0">
                <a:solidFill>
                  <a:srgbClr val="191769"/>
                </a:solidFill>
                <a:latin typeface="Open Sans 1"/>
              </a:rPr>
              <a:t>The partners who make up MLCO are</a:t>
            </a:r>
            <a:r>
              <a:rPr lang="en-US" sz="2800" dirty="0">
                <a:solidFill>
                  <a:srgbClr val="191769"/>
                </a:solidFill>
                <a:latin typeface="Open Sans 1 Bold"/>
              </a:rPr>
              <a:t> Manchester University NHS Foundation Trust, Greater Manchester Mental Health, Manchester City Council, Greater Manchester ICB </a:t>
            </a:r>
            <a:r>
              <a:rPr lang="en-US" sz="2800" dirty="0">
                <a:solidFill>
                  <a:srgbClr val="191769"/>
                </a:solidFill>
                <a:latin typeface="Open Sans 1"/>
              </a:rPr>
              <a:t>and the </a:t>
            </a:r>
            <a:r>
              <a:rPr lang="en-US" sz="2800" dirty="0">
                <a:solidFill>
                  <a:srgbClr val="191769"/>
                </a:solidFill>
                <a:latin typeface="Open Sans 1 Bold"/>
              </a:rPr>
              <a:t>Manchester Primary Care Partnership.</a:t>
            </a:r>
          </a:p>
          <a:p>
            <a:pPr>
              <a:lnSpc>
                <a:spcPts val="3300"/>
              </a:lnSpc>
            </a:pPr>
            <a:endParaRPr lang="en-US" sz="2800" dirty="0">
              <a:solidFill>
                <a:srgbClr val="191769"/>
              </a:solidFill>
              <a:latin typeface="Open Sans 1 Bold"/>
            </a:endParaRPr>
          </a:p>
          <a:p>
            <a:pPr marL="0" lvl="0" indent="0">
              <a:lnSpc>
                <a:spcPts val="3300"/>
              </a:lnSpc>
            </a:pPr>
            <a:r>
              <a:rPr lang="en-US" sz="2800" dirty="0">
                <a:solidFill>
                  <a:srgbClr val="191769"/>
                </a:solidFill>
                <a:latin typeface="Open Sans 1"/>
              </a:rPr>
              <a:t>Most of our staff are deployed from Manchester University NHS FT and Manchester City Council. A Section 75 agreement is in place with the local authority to do this.</a:t>
            </a: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071365" y="8754782"/>
            <a:ext cx="1761271" cy="1120609"/>
          </a:xfrm>
          <a:prstGeom prst="rect">
            <a:avLst/>
          </a:prstGeom>
        </p:spPr>
      </p:pic>
      <p:sp>
        <p:nvSpPr>
          <p:cNvPr id="5" name="TextBox 5"/>
          <p:cNvSpPr txBox="1"/>
          <p:nvPr/>
        </p:nvSpPr>
        <p:spPr>
          <a:xfrm>
            <a:off x="10131822" y="2088059"/>
            <a:ext cx="7556264" cy="6748260"/>
          </a:xfrm>
          <a:prstGeom prst="rect">
            <a:avLst/>
          </a:prstGeom>
        </p:spPr>
        <p:txBody>
          <a:bodyPr lIns="0" tIns="0" rIns="0" bIns="0" rtlCol="0" anchor="t">
            <a:spAutoFit/>
          </a:bodyPr>
          <a:lstStyle/>
          <a:p>
            <a:pPr>
              <a:lnSpc>
                <a:spcPts val="3330"/>
              </a:lnSpc>
            </a:pPr>
            <a:r>
              <a:rPr lang="en-US" sz="3000">
                <a:solidFill>
                  <a:srgbClr val="FFFFFF"/>
                </a:solidFill>
                <a:latin typeface="Open Sans 1"/>
              </a:rPr>
              <a:t>Our neighbourhood approach sees health and social care staff working together and co-located in the communities they serve.</a:t>
            </a:r>
          </a:p>
          <a:p>
            <a:pPr>
              <a:lnSpc>
                <a:spcPts val="3330"/>
              </a:lnSpc>
            </a:pPr>
            <a:r>
              <a:rPr lang="en-US" sz="3000">
                <a:solidFill>
                  <a:srgbClr val="FFFFFF"/>
                </a:solidFill>
                <a:latin typeface="Open Sans 1"/>
              </a:rPr>
              <a:t> </a:t>
            </a:r>
          </a:p>
          <a:p>
            <a:pPr>
              <a:lnSpc>
                <a:spcPts val="3330"/>
              </a:lnSpc>
            </a:pPr>
            <a:r>
              <a:rPr lang="en-US" sz="3000">
                <a:solidFill>
                  <a:srgbClr val="FFFFFF"/>
                </a:solidFill>
                <a:latin typeface="Open Sans 1 Bold"/>
              </a:rPr>
              <a:t>We have 12 Integrated Neighbourhood Teams - each serving populations of between 30-50k people. </a:t>
            </a:r>
          </a:p>
          <a:p>
            <a:pPr>
              <a:lnSpc>
                <a:spcPts val="3330"/>
              </a:lnSpc>
            </a:pPr>
            <a:endParaRPr lang="en-US" sz="3000">
              <a:solidFill>
                <a:srgbClr val="FFFFFF"/>
              </a:solidFill>
              <a:latin typeface="Open Sans 1 Bold"/>
            </a:endParaRPr>
          </a:p>
          <a:p>
            <a:pPr>
              <a:lnSpc>
                <a:spcPts val="3330"/>
              </a:lnSpc>
            </a:pPr>
            <a:r>
              <a:rPr lang="en-US" sz="3000">
                <a:solidFill>
                  <a:srgbClr val="FFFFFF"/>
                </a:solidFill>
                <a:latin typeface="Open Sans 1"/>
              </a:rPr>
              <a:t>As well as delivering day to day services from their hub in the neighbourhood, the INTs have a role in working with local people to improve health and wellbeing in the neighbourhood.</a:t>
            </a:r>
          </a:p>
          <a:p>
            <a:pPr>
              <a:lnSpc>
                <a:spcPts val="3330"/>
              </a:lnSpc>
            </a:pPr>
            <a:endParaRPr lang="en-US" sz="3000">
              <a:solidFill>
                <a:srgbClr val="FFFFFF"/>
              </a:solidFill>
              <a:latin typeface="Open Sans 1"/>
            </a:endParaRPr>
          </a:p>
          <a:p>
            <a:pPr marL="0" lvl="0" indent="0" algn="l">
              <a:lnSpc>
                <a:spcPts val="3330"/>
              </a:lnSpc>
            </a:pPr>
            <a:r>
              <a:rPr lang="en-US" sz="3000">
                <a:solidFill>
                  <a:srgbClr val="FFFFFF"/>
                </a:solidFill>
                <a:latin typeface="Open Sans 1"/>
              </a:rPr>
              <a:t>It's a model based on international best practice.</a:t>
            </a:r>
          </a:p>
        </p:txBody>
      </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878044" y="8754782"/>
            <a:ext cx="1018353" cy="1120609"/>
          </a:xfrm>
          <a:prstGeom prst="rect">
            <a:avLst/>
          </a:prstGeom>
        </p:spPr>
      </p:pic>
      <p:sp>
        <p:nvSpPr>
          <p:cNvPr id="8" name="TextBox 8"/>
          <p:cNvSpPr txBox="1"/>
          <p:nvPr/>
        </p:nvSpPr>
        <p:spPr>
          <a:xfrm>
            <a:off x="1028700" y="410152"/>
            <a:ext cx="7085723" cy="1322820"/>
          </a:xfrm>
          <a:prstGeom prst="rect">
            <a:avLst/>
          </a:prstGeom>
        </p:spPr>
        <p:txBody>
          <a:bodyPr lIns="0" tIns="0" rIns="0" bIns="0" rtlCol="0" anchor="t">
            <a:spAutoFit/>
          </a:bodyPr>
          <a:lstStyle/>
          <a:p>
            <a:pPr marL="0" lvl="0" indent="0">
              <a:lnSpc>
                <a:spcPts val="5000"/>
              </a:lnSpc>
            </a:pPr>
            <a:r>
              <a:rPr lang="en-US" sz="5000" spc="-125">
                <a:solidFill>
                  <a:srgbClr val="191769"/>
                </a:solidFill>
                <a:latin typeface="Exo 2 Medium Bold"/>
              </a:rPr>
              <a:t>Formed in 2018 as a partnership organisation</a:t>
            </a:r>
          </a:p>
        </p:txBody>
      </p:sp>
      <p:sp>
        <p:nvSpPr>
          <p:cNvPr id="9" name="TextBox 9"/>
          <p:cNvSpPr txBox="1"/>
          <p:nvPr/>
        </p:nvSpPr>
        <p:spPr>
          <a:xfrm>
            <a:off x="10131822" y="410152"/>
            <a:ext cx="7556264" cy="1302039"/>
          </a:xfrm>
          <a:prstGeom prst="rect">
            <a:avLst/>
          </a:prstGeom>
        </p:spPr>
        <p:txBody>
          <a:bodyPr lIns="0" tIns="0" rIns="0" bIns="0" rtlCol="0" anchor="t">
            <a:spAutoFit/>
          </a:bodyPr>
          <a:lstStyle/>
          <a:p>
            <a:pPr marL="0" lvl="0" indent="0">
              <a:lnSpc>
                <a:spcPts val="5000"/>
              </a:lnSpc>
            </a:pPr>
            <a:r>
              <a:rPr lang="en-US" sz="5000" spc="-125">
                <a:solidFill>
                  <a:srgbClr val="FFFFFF"/>
                </a:solidFill>
                <a:latin typeface="Exo 2 Medium Bold"/>
              </a:rPr>
              <a:t>Based around 12 neighbourhood teams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0539D"/>
        </a:solidFill>
        <a:effectLst/>
      </p:bgPr>
    </p:bg>
    <p:spTree>
      <p:nvGrpSpPr>
        <p:cNvPr id="1" name=""/>
        <p:cNvGrpSpPr/>
        <p:nvPr/>
      </p:nvGrpSpPr>
      <p:grpSpPr>
        <a:xfrm>
          <a:off x="0" y="0"/>
          <a:ext cx="0" cy="0"/>
          <a:chOff x="0" y="0"/>
          <a:chExt cx="0" cy="0"/>
        </a:xfrm>
      </p:grpSpPr>
      <p:sp>
        <p:nvSpPr>
          <p:cNvPr id="2" name="AutoShape 2"/>
          <p:cNvSpPr/>
          <p:nvPr/>
        </p:nvSpPr>
        <p:spPr>
          <a:xfrm>
            <a:off x="0" y="1242577"/>
            <a:ext cx="17107742" cy="9044423"/>
          </a:xfrm>
          <a:prstGeom prst="rect">
            <a:avLst/>
          </a:prstGeom>
          <a:solidFill>
            <a:srgbClr val="FFFFFF"/>
          </a:solidFill>
        </p:spPr>
        <p:txBody>
          <a:bodyPr/>
          <a:lstStyle/>
          <a:p>
            <a:endParaRPr lang="en-US"/>
          </a:p>
        </p:txBody>
      </p:sp>
      <p:sp>
        <p:nvSpPr>
          <p:cNvPr id="3" name="TextBox 3"/>
          <p:cNvSpPr txBox="1"/>
          <p:nvPr/>
        </p:nvSpPr>
        <p:spPr>
          <a:xfrm>
            <a:off x="1180258" y="441249"/>
            <a:ext cx="11390526" cy="465449"/>
          </a:xfrm>
          <a:prstGeom prst="rect">
            <a:avLst/>
          </a:prstGeom>
        </p:spPr>
        <p:txBody>
          <a:bodyPr lIns="0" tIns="0" rIns="0" bIns="0" rtlCol="0" anchor="t">
            <a:spAutoFit/>
          </a:bodyPr>
          <a:lstStyle/>
          <a:p>
            <a:pPr>
              <a:lnSpc>
                <a:spcPts val="3221"/>
              </a:lnSpc>
            </a:pPr>
            <a:r>
              <a:rPr lang="en-US" sz="3977" spc="-99" dirty="0">
                <a:solidFill>
                  <a:srgbClr val="FFFFFF"/>
                </a:solidFill>
                <a:latin typeface="Exo 2 Medium Bold"/>
              </a:rPr>
              <a:t>Our vision and four key ways of working </a:t>
            </a: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859725" y="1404967"/>
            <a:ext cx="8987667" cy="808890"/>
          </a:xfrm>
          <a:prstGeom prst="rect">
            <a:avLst/>
          </a:prstGeom>
        </p:spPr>
      </p:pic>
      <p:grpSp>
        <p:nvGrpSpPr>
          <p:cNvPr id="5" name="Group 5"/>
          <p:cNvGrpSpPr/>
          <p:nvPr/>
        </p:nvGrpSpPr>
        <p:grpSpPr>
          <a:xfrm>
            <a:off x="5476331" y="2060883"/>
            <a:ext cx="8371061" cy="3640301"/>
            <a:chOff x="0" y="0"/>
            <a:chExt cx="11161415" cy="4853734"/>
          </a:xfrm>
        </p:grpSpPr>
        <p:grpSp>
          <p:nvGrpSpPr>
            <p:cNvPr id="6" name="Group 6"/>
            <p:cNvGrpSpPr/>
            <p:nvPr/>
          </p:nvGrpSpPr>
          <p:grpSpPr>
            <a:xfrm>
              <a:off x="0" y="0"/>
              <a:ext cx="11161415" cy="4853734"/>
              <a:chOff x="0" y="0"/>
              <a:chExt cx="3638952" cy="1582461"/>
            </a:xfrm>
          </p:grpSpPr>
          <p:sp>
            <p:nvSpPr>
              <p:cNvPr id="7" name="Freeform 7"/>
              <p:cNvSpPr/>
              <p:nvPr/>
            </p:nvSpPr>
            <p:spPr>
              <a:xfrm>
                <a:off x="0" y="0"/>
                <a:ext cx="3638952" cy="1582461"/>
              </a:xfrm>
              <a:custGeom>
                <a:avLst/>
                <a:gdLst/>
                <a:ahLst/>
                <a:cxnLst/>
                <a:rect l="l" t="t" r="r" b="b"/>
                <a:pathLst>
                  <a:path w="3638952" h="1582461">
                    <a:moveTo>
                      <a:pt x="0" y="0"/>
                    </a:moveTo>
                    <a:lnTo>
                      <a:pt x="3638952" y="0"/>
                    </a:lnTo>
                    <a:lnTo>
                      <a:pt x="3638952" y="1582461"/>
                    </a:lnTo>
                    <a:lnTo>
                      <a:pt x="0" y="1582461"/>
                    </a:lnTo>
                    <a:close/>
                  </a:path>
                </a:pathLst>
              </a:custGeom>
              <a:solidFill>
                <a:srgbClr val="80539D">
                  <a:alpha val="74902"/>
                </a:srgbClr>
              </a:solidFill>
            </p:spPr>
            <p:txBody>
              <a:bodyPr/>
              <a:lstStyle/>
              <a:p>
                <a:endParaRPr lang="en-US"/>
              </a:p>
            </p:txBody>
          </p:sp>
        </p:gr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62406" y="1662575"/>
              <a:ext cx="5050704" cy="1325810"/>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62406" y="3160670"/>
              <a:ext cx="5050704" cy="1325810"/>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745084" y="1674429"/>
              <a:ext cx="5036305" cy="1322030"/>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745084" y="3113906"/>
              <a:ext cx="5036305" cy="1322030"/>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681050" y="247699"/>
              <a:ext cx="5100339" cy="1338839"/>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46965" y="2131670"/>
              <a:ext cx="594869" cy="516049"/>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426619" y="2039896"/>
              <a:ext cx="596521" cy="571169"/>
            </a:xfrm>
            <a:prstGeom prst="rect">
              <a:avLst/>
            </a:prstGeom>
          </p:spPr>
        </p:pic>
        <p:pic>
          <p:nvPicPr>
            <p:cNvPr id="15" name="Picture 1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13479" y="3557689"/>
              <a:ext cx="628541" cy="556259"/>
            </a:xfrm>
            <a:prstGeom prst="rect">
              <a:avLst/>
            </a:prstGeom>
          </p:spPr>
        </p:pic>
        <p:pic>
          <p:nvPicPr>
            <p:cNvPr id="16" name="Picture 1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6409570" y="3471088"/>
              <a:ext cx="630618" cy="630618"/>
            </a:xfrm>
            <a:prstGeom prst="rect">
              <a:avLst/>
            </a:prstGeom>
          </p:spPr>
        </p:pic>
        <p:pic>
          <p:nvPicPr>
            <p:cNvPr id="17" name="Picture 17"/>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6494390" y="766898"/>
              <a:ext cx="528750" cy="317250"/>
            </a:xfrm>
            <a:prstGeom prst="rect">
              <a:avLst/>
            </a:prstGeom>
          </p:spPr>
        </p:pic>
        <p:sp>
          <p:nvSpPr>
            <p:cNvPr id="18" name="TextBox 18"/>
            <p:cNvSpPr txBox="1"/>
            <p:nvPr/>
          </p:nvSpPr>
          <p:spPr>
            <a:xfrm>
              <a:off x="585711" y="253668"/>
              <a:ext cx="4525476" cy="1332870"/>
            </a:xfrm>
            <a:prstGeom prst="rect">
              <a:avLst/>
            </a:prstGeom>
          </p:spPr>
          <p:txBody>
            <a:bodyPr lIns="0" tIns="0" rIns="0" bIns="0" rtlCol="0" anchor="t">
              <a:spAutoFit/>
            </a:bodyPr>
            <a:lstStyle/>
            <a:p>
              <a:pPr>
                <a:lnSpc>
                  <a:spcPts val="2496"/>
                </a:lnSpc>
              </a:pPr>
              <a:r>
                <a:rPr lang="en-US" sz="2773" spc="-205">
                  <a:solidFill>
                    <a:srgbClr val="FFFFFF"/>
                  </a:solidFill>
                  <a:latin typeface="Exo 2 Medium Bold"/>
                </a:rPr>
                <a:t>Working together we can help the people of Manchester:</a:t>
              </a:r>
            </a:p>
          </p:txBody>
        </p:sp>
        <p:sp>
          <p:nvSpPr>
            <p:cNvPr id="19" name="TextBox 19"/>
            <p:cNvSpPr txBox="1"/>
            <p:nvPr/>
          </p:nvSpPr>
          <p:spPr>
            <a:xfrm>
              <a:off x="7241128" y="503195"/>
              <a:ext cx="3125784" cy="873230"/>
            </a:xfrm>
            <a:prstGeom prst="rect">
              <a:avLst/>
            </a:prstGeom>
          </p:spPr>
          <p:txBody>
            <a:bodyPr lIns="0" tIns="0" rIns="0" bIns="0" rtlCol="0" anchor="t">
              <a:spAutoFit/>
            </a:bodyPr>
            <a:lstStyle/>
            <a:p>
              <a:pPr>
                <a:lnSpc>
                  <a:spcPts val="1664"/>
                </a:lnSpc>
              </a:pPr>
              <a:r>
                <a:rPr lang="en-US" sz="1664">
                  <a:solidFill>
                    <a:srgbClr val="312783"/>
                  </a:solidFill>
                  <a:latin typeface="Exo 2 Medium"/>
                </a:rPr>
                <a:t>Have equal access to health and social care services</a:t>
              </a:r>
            </a:p>
          </p:txBody>
        </p:sp>
        <p:sp>
          <p:nvSpPr>
            <p:cNvPr id="20" name="TextBox 20"/>
            <p:cNvSpPr txBox="1"/>
            <p:nvPr/>
          </p:nvSpPr>
          <p:spPr>
            <a:xfrm>
              <a:off x="1769846" y="1915396"/>
              <a:ext cx="3051820" cy="873230"/>
            </a:xfrm>
            <a:prstGeom prst="rect">
              <a:avLst/>
            </a:prstGeom>
          </p:spPr>
          <p:txBody>
            <a:bodyPr lIns="0" tIns="0" rIns="0" bIns="0" rtlCol="0" anchor="t">
              <a:spAutoFit/>
            </a:bodyPr>
            <a:lstStyle/>
            <a:p>
              <a:pPr>
                <a:lnSpc>
                  <a:spcPts val="1664"/>
                </a:lnSpc>
              </a:pPr>
              <a:r>
                <a:rPr lang="en-US" sz="1664">
                  <a:solidFill>
                    <a:srgbClr val="312783"/>
                  </a:solidFill>
                  <a:latin typeface="Exo 2 Medium"/>
                </a:rPr>
                <a:t>Live healthy, independent, fulfilling lives</a:t>
              </a:r>
            </a:p>
          </p:txBody>
        </p:sp>
        <p:sp>
          <p:nvSpPr>
            <p:cNvPr id="21" name="TextBox 21"/>
            <p:cNvSpPr txBox="1"/>
            <p:nvPr/>
          </p:nvSpPr>
          <p:spPr>
            <a:xfrm>
              <a:off x="7241128" y="1903153"/>
              <a:ext cx="3125784" cy="873230"/>
            </a:xfrm>
            <a:prstGeom prst="rect">
              <a:avLst/>
            </a:prstGeom>
          </p:spPr>
          <p:txBody>
            <a:bodyPr lIns="0" tIns="0" rIns="0" bIns="0" rtlCol="0" anchor="t">
              <a:spAutoFit/>
            </a:bodyPr>
            <a:lstStyle/>
            <a:p>
              <a:pPr>
                <a:lnSpc>
                  <a:spcPts val="1664"/>
                </a:lnSpc>
              </a:pPr>
              <a:r>
                <a:rPr lang="en-US" sz="1664">
                  <a:solidFill>
                    <a:srgbClr val="312783"/>
                  </a:solidFill>
                  <a:latin typeface="Exo 2 Medium"/>
                </a:rPr>
                <a:t>Be part of dynamic, thriving and supportive communities</a:t>
              </a:r>
            </a:p>
          </p:txBody>
        </p:sp>
        <p:sp>
          <p:nvSpPr>
            <p:cNvPr id="22" name="TextBox 22"/>
            <p:cNvSpPr txBox="1"/>
            <p:nvPr/>
          </p:nvSpPr>
          <p:spPr>
            <a:xfrm>
              <a:off x="1541834" y="3413491"/>
              <a:ext cx="3771760" cy="873230"/>
            </a:xfrm>
            <a:prstGeom prst="rect">
              <a:avLst/>
            </a:prstGeom>
          </p:spPr>
          <p:txBody>
            <a:bodyPr lIns="0" tIns="0" rIns="0" bIns="0" rtlCol="0" anchor="t">
              <a:spAutoFit/>
            </a:bodyPr>
            <a:lstStyle/>
            <a:p>
              <a:pPr>
                <a:lnSpc>
                  <a:spcPts val="1664"/>
                </a:lnSpc>
              </a:pPr>
              <a:r>
                <a:rPr lang="en-US" sz="1664">
                  <a:solidFill>
                    <a:srgbClr val="312783"/>
                  </a:solidFill>
                  <a:latin typeface="Exo 2 Medium"/>
                </a:rPr>
                <a:t>Have the same opportunities and life chances, no matter where they live </a:t>
              </a:r>
            </a:p>
          </p:txBody>
        </p:sp>
        <p:sp>
          <p:nvSpPr>
            <p:cNvPr id="23" name="TextBox 23"/>
            <p:cNvSpPr txBox="1"/>
            <p:nvPr/>
          </p:nvSpPr>
          <p:spPr>
            <a:xfrm>
              <a:off x="7241128" y="3352594"/>
              <a:ext cx="3283047" cy="873230"/>
            </a:xfrm>
            <a:prstGeom prst="rect">
              <a:avLst/>
            </a:prstGeom>
          </p:spPr>
          <p:txBody>
            <a:bodyPr lIns="0" tIns="0" rIns="0" bIns="0" rtlCol="0" anchor="t">
              <a:spAutoFit/>
            </a:bodyPr>
            <a:lstStyle/>
            <a:p>
              <a:pPr>
                <a:lnSpc>
                  <a:spcPts val="1664"/>
                </a:lnSpc>
              </a:pPr>
              <a:r>
                <a:rPr lang="en-US" sz="1664">
                  <a:solidFill>
                    <a:srgbClr val="312783"/>
                  </a:solidFill>
                  <a:latin typeface="Exo 2 Medium"/>
                </a:rPr>
                <a:t>Receive safe, effective and compassionate care, closer to their homes</a:t>
              </a:r>
            </a:p>
          </p:txBody>
        </p:sp>
      </p:grpSp>
      <p:grpSp>
        <p:nvGrpSpPr>
          <p:cNvPr id="24" name="Group 24"/>
          <p:cNvGrpSpPr/>
          <p:nvPr/>
        </p:nvGrpSpPr>
        <p:grpSpPr>
          <a:xfrm>
            <a:off x="4895762" y="6318151"/>
            <a:ext cx="9532199" cy="3701467"/>
            <a:chOff x="0" y="0"/>
            <a:chExt cx="12709598" cy="4935289"/>
          </a:xfrm>
        </p:grpSpPr>
        <p:pic>
          <p:nvPicPr>
            <p:cNvPr id="25" name="Picture 25"/>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632886" y="3726055"/>
              <a:ext cx="853899" cy="767442"/>
            </a:xfrm>
            <a:prstGeom prst="rect">
              <a:avLst/>
            </a:prstGeom>
          </p:spPr>
        </p:pic>
        <p:pic>
          <p:nvPicPr>
            <p:cNvPr id="26" name="Picture 2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2370863" cy="1113378"/>
            </a:xfrm>
            <a:prstGeom prst="rect">
              <a:avLst/>
            </a:prstGeom>
          </p:spPr>
        </p:pic>
        <p:pic>
          <p:nvPicPr>
            <p:cNvPr id="27" name="Picture 27"/>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537509" y="879041"/>
              <a:ext cx="5102191" cy="459197"/>
            </a:xfrm>
            <a:prstGeom prst="rect">
              <a:avLst/>
            </a:prstGeom>
          </p:spPr>
        </p:pic>
        <p:pic>
          <p:nvPicPr>
            <p:cNvPr id="28" name="Picture 28"/>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638063" y="1269510"/>
              <a:ext cx="5114542" cy="460309"/>
            </a:xfrm>
            <a:prstGeom prst="rect">
              <a:avLst/>
            </a:prstGeom>
          </p:spPr>
        </p:pic>
        <p:pic>
          <p:nvPicPr>
            <p:cNvPr id="29" name="Picture 2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739414" y="1632564"/>
              <a:ext cx="5125984" cy="461339"/>
            </a:xfrm>
            <a:prstGeom prst="rect">
              <a:avLst/>
            </a:prstGeom>
          </p:spPr>
        </p:pic>
        <p:pic>
          <p:nvPicPr>
            <p:cNvPr id="30" name="Picture 30"/>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830300" y="1126142"/>
              <a:ext cx="683479" cy="683479"/>
            </a:xfrm>
            <a:prstGeom prst="rect">
              <a:avLst/>
            </a:prstGeom>
          </p:spPr>
        </p:pic>
        <p:pic>
          <p:nvPicPr>
            <p:cNvPr id="31" name="Picture 3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35484" y="3821619"/>
              <a:ext cx="12374115" cy="1113670"/>
            </a:xfrm>
            <a:prstGeom prst="rect">
              <a:avLst/>
            </a:prstGeom>
          </p:spPr>
        </p:pic>
        <p:pic>
          <p:nvPicPr>
            <p:cNvPr id="32" name="Picture 3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3210" y="3308853"/>
              <a:ext cx="12370863" cy="1113378"/>
            </a:xfrm>
            <a:prstGeom prst="rect">
              <a:avLst/>
            </a:prstGeom>
          </p:spPr>
        </p:pic>
        <p:pic>
          <p:nvPicPr>
            <p:cNvPr id="33" name="Picture 33"/>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7133063" y="2249548"/>
              <a:ext cx="5102191" cy="459197"/>
            </a:xfrm>
            <a:prstGeom prst="rect">
              <a:avLst/>
            </a:prstGeom>
          </p:spPr>
        </p:pic>
        <p:pic>
          <p:nvPicPr>
            <p:cNvPr id="34" name="Picture 34"/>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7233617" y="2640017"/>
              <a:ext cx="5114542" cy="460309"/>
            </a:xfrm>
            <a:prstGeom prst="rect">
              <a:avLst/>
            </a:prstGeom>
          </p:spPr>
        </p:pic>
        <p:pic>
          <p:nvPicPr>
            <p:cNvPr id="35" name="Picture 35"/>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7326108" y="3068573"/>
              <a:ext cx="5125984" cy="461339"/>
            </a:xfrm>
            <a:prstGeom prst="rect">
              <a:avLst/>
            </a:prstGeom>
          </p:spPr>
        </p:pic>
        <p:pic>
          <p:nvPicPr>
            <p:cNvPr id="36" name="Picture 36"/>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7434339" y="2492995"/>
              <a:ext cx="663903" cy="663903"/>
            </a:xfrm>
            <a:prstGeom prst="rect">
              <a:avLst/>
            </a:prstGeom>
          </p:spPr>
        </p:pic>
        <p:pic>
          <p:nvPicPr>
            <p:cNvPr id="37" name="Picture 37"/>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6722277" y="874250"/>
              <a:ext cx="5102191" cy="459197"/>
            </a:xfrm>
            <a:prstGeom prst="rect">
              <a:avLst/>
            </a:prstGeom>
          </p:spPr>
        </p:pic>
        <p:pic>
          <p:nvPicPr>
            <p:cNvPr id="38" name="Picture 38"/>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6822831" y="1264720"/>
              <a:ext cx="5114542" cy="460309"/>
            </a:xfrm>
            <a:prstGeom prst="rect">
              <a:avLst/>
            </a:prstGeom>
          </p:spPr>
        </p:pic>
        <p:pic>
          <p:nvPicPr>
            <p:cNvPr id="39" name="Picture 3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6924182" y="1627773"/>
              <a:ext cx="5125984" cy="461339"/>
            </a:xfrm>
            <a:prstGeom prst="rect">
              <a:avLst/>
            </a:prstGeom>
          </p:spPr>
        </p:pic>
        <p:pic>
          <p:nvPicPr>
            <p:cNvPr id="40" name="Picture 40"/>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935774" y="2254338"/>
              <a:ext cx="5102191" cy="459197"/>
            </a:xfrm>
            <a:prstGeom prst="rect">
              <a:avLst/>
            </a:prstGeom>
          </p:spPr>
        </p:pic>
        <p:pic>
          <p:nvPicPr>
            <p:cNvPr id="41" name="Picture 41"/>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1036328" y="2644808"/>
              <a:ext cx="5114542" cy="460309"/>
            </a:xfrm>
            <a:prstGeom prst="rect">
              <a:avLst/>
            </a:prstGeom>
          </p:spPr>
        </p:pic>
        <p:pic>
          <p:nvPicPr>
            <p:cNvPr id="42" name="Picture 42"/>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1137679" y="3007861"/>
              <a:ext cx="5125984" cy="461339"/>
            </a:xfrm>
            <a:prstGeom prst="rect">
              <a:avLst/>
            </a:prstGeom>
          </p:spPr>
        </p:pic>
        <p:pic>
          <p:nvPicPr>
            <p:cNvPr id="43" name="Picture 43"/>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1277513" y="2529817"/>
              <a:ext cx="663903" cy="663903"/>
            </a:xfrm>
            <a:prstGeom prst="rect">
              <a:avLst/>
            </a:prstGeom>
          </p:spPr>
        </p:pic>
        <p:pic>
          <p:nvPicPr>
            <p:cNvPr id="44" name="Picture 44"/>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a:off x="7001650" y="1108587"/>
              <a:ext cx="648916" cy="648916"/>
            </a:xfrm>
            <a:prstGeom prst="rect">
              <a:avLst/>
            </a:prstGeom>
          </p:spPr>
        </p:pic>
        <p:pic>
          <p:nvPicPr>
            <p:cNvPr id="45" name="Picture 45"/>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rcRect/>
            <a:stretch>
              <a:fillRect/>
            </a:stretch>
          </p:blipFill>
          <p:spPr>
            <a:xfrm>
              <a:off x="5918055" y="1566876"/>
              <a:ext cx="1207690" cy="1207690"/>
            </a:xfrm>
            <a:prstGeom prst="rect">
              <a:avLst/>
            </a:prstGeom>
          </p:spPr>
        </p:pic>
        <p:pic>
          <p:nvPicPr>
            <p:cNvPr id="46" name="Picture 46"/>
            <p:cNvPicPr>
              <a:picLocks noChangeAspect="1"/>
            </p:cNvPicPr>
            <p:nvPr/>
          </p:nvPicPr>
          <p:blipFill>
            <a:blip r:embed="rId30"/>
            <a:srcRect r="78444"/>
            <a:stretch>
              <a:fillRect/>
            </a:stretch>
          </p:blipFill>
          <p:spPr>
            <a:xfrm>
              <a:off x="6094042" y="1751405"/>
              <a:ext cx="855717" cy="838632"/>
            </a:xfrm>
            <a:prstGeom prst="rect">
              <a:avLst/>
            </a:prstGeom>
          </p:spPr>
        </p:pic>
        <p:sp>
          <p:nvSpPr>
            <p:cNvPr id="47" name="TextBox 47"/>
            <p:cNvSpPr txBox="1"/>
            <p:nvPr/>
          </p:nvSpPr>
          <p:spPr>
            <a:xfrm>
              <a:off x="1137679" y="3784480"/>
              <a:ext cx="11271247" cy="707744"/>
            </a:xfrm>
            <a:prstGeom prst="rect">
              <a:avLst/>
            </a:prstGeom>
          </p:spPr>
          <p:txBody>
            <a:bodyPr lIns="0" tIns="0" rIns="0" bIns="0" rtlCol="0" anchor="t">
              <a:spAutoFit/>
            </a:bodyPr>
            <a:lstStyle/>
            <a:p>
              <a:pPr>
                <a:lnSpc>
                  <a:spcPts val="1953"/>
                </a:lnSpc>
              </a:pPr>
              <a:r>
                <a:rPr lang="en-US" sz="2170" spc="-160">
                  <a:solidFill>
                    <a:srgbClr val="80539D"/>
                  </a:solidFill>
                  <a:latin typeface="Exo 2 Medium Bold"/>
                </a:rPr>
                <a:t>Every </a:t>
              </a:r>
              <a:r>
                <a:rPr lang="en-US" sz="2170" spc="-160">
                  <a:solidFill>
                    <a:srgbClr val="80539D"/>
                  </a:solidFill>
                  <a:latin typeface="Exo 2 Medium"/>
                </a:rPr>
                <a:t>member of  the LCO team, in community health and adult social care, play  a part in this through the work they do every day.</a:t>
              </a:r>
            </a:p>
          </p:txBody>
        </p:sp>
        <p:sp>
          <p:nvSpPr>
            <p:cNvPr id="48" name="TextBox 48"/>
            <p:cNvSpPr txBox="1"/>
            <p:nvPr/>
          </p:nvSpPr>
          <p:spPr>
            <a:xfrm>
              <a:off x="1835942" y="1047211"/>
              <a:ext cx="3881476" cy="844306"/>
            </a:xfrm>
            <a:prstGeom prst="rect">
              <a:avLst/>
            </a:prstGeom>
          </p:spPr>
          <p:txBody>
            <a:bodyPr lIns="0" tIns="0" rIns="0" bIns="0" rtlCol="0" anchor="t">
              <a:spAutoFit/>
            </a:bodyPr>
            <a:lstStyle/>
            <a:p>
              <a:pPr>
                <a:lnSpc>
                  <a:spcPts val="2349"/>
                </a:lnSpc>
              </a:pPr>
              <a:r>
                <a:rPr lang="en-US" sz="2447" spc="-181">
                  <a:solidFill>
                    <a:srgbClr val="FFFFFF"/>
                  </a:solidFill>
                  <a:latin typeface="Exo 2 Medium Bold"/>
                </a:rPr>
                <a:t>Promoting healthy living</a:t>
              </a:r>
            </a:p>
          </p:txBody>
        </p:sp>
        <p:sp>
          <p:nvSpPr>
            <p:cNvPr id="49" name="TextBox 49"/>
            <p:cNvSpPr txBox="1"/>
            <p:nvPr/>
          </p:nvSpPr>
          <p:spPr>
            <a:xfrm>
              <a:off x="7874093" y="1041125"/>
              <a:ext cx="3787731" cy="790740"/>
            </a:xfrm>
            <a:prstGeom prst="rect">
              <a:avLst/>
            </a:prstGeom>
          </p:spPr>
          <p:txBody>
            <a:bodyPr lIns="0" tIns="0" rIns="0" bIns="0" rtlCol="0" anchor="t">
              <a:spAutoFit/>
            </a:bodyPr>
            <a:lstStyle/>
            <a:p>
              <a:pPr>
                <a:lnSpc>
                  <a:spcPts val="2202"/>
                </a:lnSpc>
              </a:pPr>
              <a:r>
                <a:rPr lang="en-US" sz="2447" spc="-181">
                  <a:solidFill>
                    <a:srgbClr val="FFFFFF"/>
                  </a:solidFill>
                  <a:latin typeface="Exo 2 Medium Bold"/>
                </a:rPr>
                <a:t>Keeping people well in the community</a:t>
              </a:r>
            </a:p>
          </p:txBody>
        </p:sp>
        <p:sp>
          <p:nvSpPr>
            <p:cNvPr id="50" name="TextBox 50"/>
            <p:cNvSpPr txBox="1"/>
            <p:nvPr/>
          </p:nvSpPr>
          <p:spPr>
            <a:xfrm>
              <a:off x="8271754" y="2402981"/>
              <a:ext cx="3959431" cy="790740"/>
            </a:xfrm>
            <a:prstGeom prst="rect">
              <a:avLst/>
            </a:prstGeom>
          </p:spPr>
          <p:txBody>
            <a:bodyPr lIns="0" tIns="0" rIns="0" bIns="0" rtlCol="0" anchor="t">
              <a:spAutoFit/>
            </a:bodyPr>
            <a:lstStyle/>
            <a:p>
              <a:pPr>
                <a:lnSpc>
                  <a:spcPts val="2202"/>
                </a:lnSpc>
              </a:pPr>
              <a:r>
                <a:rPr lang="en-US" sz="2447" spc="-181">
                  <a:solidFill>
                    <a:srgbClr val="FFFFFF"/>
                  </a:solidFill>
                  <a:latin typeface="Exo 2 Medium Bold"/>
                </a:rPr>
                <a:t>Supporting people in and out of hospital</a:t>
              </a:r>
            </a:p>
          </p:txBody>
        </p:sp>
        <p:sp>
          <p:nvSpPr>
            <p:cNvPr id="51" name="TextBox 51"/>
            <p:cNvSpPr txBox="1"/>
            <p:nvPr/>
          </p:nvSpPr>
          <p:spPr>
            <a:xfrm>
              <a:off x="632886" y="263675"/>
              <a:ext cx="10628210" cy="471978"/>
            </a:xfrm>
            <a:prstGeom prst="rect">
              <a:avLst/>
            </a:prstGeom>
          </p:spPr>
          <p:txBody>
            <a:bodyPr lIns="0" tIns="0" rIns="0" bIns="0" rtlCol="0" anchor="t">
              <a:spAutoFit/>
            </a:bodyPr>
            <a:lstStyle/>
            <a:p>
              <a:pPr>
                <a:lnSpc>
                  <a:spcPts val="2447"/>
                </a:lnSpc>
              </a:pPr>
              <a:r>
                <a:rPr lang="en-US" sz="2718" spc="-201">
                  <a:solidFill>
                    <a:srgbClr val="80539D"/>
                  </a:solidFill>
                  <a:latin typeface="Exo 2 Medium"/>
                </a:rPr>
                <a:t>We all work to make our vision happen by:</a:t>
              </a:r>
            </a:p>
          </p:txBody>
        </p:sp>
        <p:sp>
          <p:nvSpPr>
            <p:cNvPr id="52" name="TextBox 52"/>
            <p:cNvSpPr txBox="1"/>
            <p:nvPr/>
          </p:nvSpPr>
          <p:spPr>
            <a:xfrm>
              <a:off x="2174721" y="2407771"/>
              <a:ext cx="3839235" cy="790740"/>
            </a:xfrm>
            <a:prstGeom prst="rect">
              <a:avLst/>
            </a:prstGeom>
          </p:spPr>
          <p:txBody>
            <a:bodyPr lIns="0" tIns="0" rIns="0" bIns="0" rtlCol="0" anchor="t">
              <a:spAutoFit/>
            </a:bodyPr>
            <a:lstStyle/>
            <a:p>
              <a:pPr>
                <a:lnSpc>
                  <a:spcPts val="2202"/>
                </a:lnSpc>
              </a:pPr>
              <a:r>
                <a:rPr lang="en-US" sz="2447" spc="-181">
                  <a:solidFill>
                    <a:srgbClr val="FFFFFF"/>
                  </a:solidFill>
                  <a:latin typeface="Exo 2 Medium Bold"/>
                </a:rPr>
                <a:t>Building on vibrant communities</a:t>
              </a:r>
            </a:p>
          </p:txBody>
        </p:sp>
      </p:grpSp>
      <p:grpSp>
        <p:nvGrpSpPr>
          <p:cNvPr id="53" name="Group 53"/>
          <p:cNvGrpSpPr/>
          <p:nvPr/>
        </p:nvGrpSpPr>
        <p:grpSpPr>
          <a:xfrm rot="5400000">
            <a:off x="9353378" y="5780592"/>
            <a:ext cx="616967" cy="458151"/>
            <a:chOff x="0" y="0"/>
            <a:chExt cx="578061" cy="429260"/>
          </a:xfrm>
        </p:grpSpPr>
        <p:sp>
          <p:nvSpPr>
            <p:cNvPr id="54" name="Freeform 54"/>
            <p:cNvSpPr/>
            <p:nvPr/>
          </p:nvSpPr>
          <p:spPr>
            <a:xfrm>
              <a:off x="0" y="-5080"/>
              <a:ext cx="578061" cy="434340"/>
            </a:xfrm>
            <a:custGeom>
              <a:avLst/>
              <a:gdLst/>
              <a:ahLst/>
              <a:cxnLst/>
              <a:rect l="l" t="t" r="r" b="b"/>
              <a:pathLst>
                <a:path w="578061" h="434340">
                  <a:moveTo>
                    <a:pt x="560281" y="187960"/>
                  </a:moveTo>
                  <a:lnTo>
                    <a:pt x="298661" y="11430"/>
                  </a:lnTo>
                  <a:cubicBezTo>
                    <a:pt x="280881" y="0"/>
                    <a:pt x="258021" y="3810"/>
                    <a:pt x="245321" y="21590"/>
                  </a:cubicBezTo>
                  <a:cubicBezTo>
                    <a:pt x="233891" y="39370"/>
                    <a:pt x="237701" y="62230"/>
                    <a:pt x="255481" y="74930"/>
                  </a:cubicBezTo>
                  <a:lnTo>
                    <a:pt x="414231" y="181610"/>
                  </a:lnTo>
                  <a:lnTo>
                    <a:pt x="0" y="181610"/>
                  </a:lnTo>
                  <a:lnTo>
                    <a:pt x="0" y="257810"/>
                  </a:lnTo>
                  <a:lnTo>
                    <a:pt x="414231" y="257810"/>
                  </a:lnTo>
                  <a:lnTo>
                    <a:pt x="255481" y="364490"/>
                  </a:lnTo>
                  <a:cubicBezTo>
                    <a:pt x="237701" y="375920"/>
                    <a:pt x="233891" y="400050"/>
                    <a:pt x="245321" y="417830"/>
                  </a:cubicBezTo>
                  <a:cubicBezTo>
                    <a:pt x="252941" y="429260"/>
                    <a:pt x="264371" y="434340"/>
                    <a:pt x="277071" y="434340"/>
                  </a:cubicBezTo>
                  <a:cubicBezTo>
                    <a:pt x="284691" y="434340"/>
                    <a:pt x="292311" y="431800"/>
                    <a:pt x="298661" y="427990"/>
                  </a:cubicBezTo>
                  <a:lnTo>
                    <a:pt x="561551" y="251460"/>
                  </a:lnTo>
                  <a:cubicBezTo>
                    <a:pt x="571711" y="243840"/>
                    <a:pt x="578061" y="232410"/>
                    <a:pt x="578061" y="219710"/>
                  </a:cubicBezTo>
                  <a:cubicBezTo>
                    <a:pt x="578061" y="207010"/>
                    <a:pt x="571711" y="195580"/>
                    <a:pt x="560281" y="187960"/>
                  </a:cubicBezTo>
                  <a:close/>
                </a:path>
              </a:pathLst>
            </a:custGeom>
            <a:solidFill>
              <a:srgbClr val="80539D">
                <a:alpha val="74902"/>
              </a:srgbClr>
            </a:solidFill>
          </p:spPr>
          <p:txBody>
            <a:bodyPr/>
            <a:lstStyle/>
            <a:p>
              <a:endParaRPr lang="en-US"/>
            </a:p>
          </p:txBody>
        </p:sp>
      </p:grpSp>
      <p:sp>
        <p:nvSpPr>
          <p:cNvPr id="55" name="TextBox 55"/>
          <p:cNvSpPr txBox="1"/>
          <p:nvPr/>
        </p:nvSpPr>
        <p:spPr>
          <a:xfrm>
            <a:off x="5163556" y="1604914"/>
            <a:ext cx="4789632" cy="333427"/>
          </a:xfrm>
          <a:prstGeom prst="rect">
            <a:avLst/>
          </a:prstGeom>
        </p:spPr>
        <p:txBody>
          <a:bodyPr lIns="0" tIns="0" rIns="0" bIns="0" rtlCol="0" anchor="t">
            <a:spAutoFit/>
          </a:bodyPr>
          <a:lstStyle/>
          <a:p>
            <a:pPr>
              <a:lnSpc>
                <a:spcPts val="2426"/>
              </a:lnSpc>
            </a:pPr>
            <a:r>
              <a:rPr lang="en-US" sz="2696" spc="-199">
                <a:solidFill>
                  <a:srgbClr val="80539D"/>
                </a:solidFill>
                <a:latin typeface="Exo 2 Medium Bold"/>
              </a:rPr>
              <a:t>Our vision at MLCO is: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9285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7056890" y="435652"/>
            <a:ext cx="1601547" cy="1601547"/>
          </a:xfrm>
          <a:prstGeom prst="rect">
            <a:avLst/>
          </a:prstGeom>
        </p:spPr>
      </p:pic>
      <p:sp>
        <p:nvSpPr>
          <p:cNvPr id="3" name="TextBox 3"/>
          <p:cNvSpPr txBox="1"/>
          <p:nvPr/>
        </p:nvSpPr>
        <p:spPr>
          <a:xfrm>
            <a:off x="767099" y="2308860"/>
            <a:ext cx="7694809" cy="7186454"/>
          </a:xfrm>
          <a:prstGeom prst="rect">
            <a:avLst/>
          </a:prstGeom>
        </p:spPr>
        <p:txBody>
          <a:bodyPr lIns="0" tIns="0" rIns="0" bIns="0" rtlCol="0" anchor="t">
            <a:spAutoFit/>
          </a:bodyPr>
          <a:lstStyle/>
          <a:p>
            <a:pPr>
              <a:lnSpc>
                <a:spcPts val="2775"/>
              </a:lnSpc>
            </a:pPr>
            <a:r>
              <a:rPr lang="en-US" sz="2499" dirty="0">
                <a:solidFill>
                  <a:srgbClr val="FFFFFF"/>
                </a:solidFill>
                <a:latin typeface="Open Sans 1 Bold"/>
              </a:rPr>
              <a:t>We believe that </a:t>
            </a:r>
            <a:r>
              <a:rPr lang="en-US" sz="2499" dirty="0" err="1">
                <a:solidFill>
                  <a:srgbClr val="FFFFFF"/>
                </a:solidFill>
                <a:latin typeface="Open Sans 1 Bold"/>
              </a:rPr>
              <a:t>organising</a:t>
            </a:r>
            <a:r>
              <a:rPr lang="en-US" sz="2499" dirty="0">
                <a:solidFill>
                  <a:srgbClr val="FFFFFF"/>
                </a:solidFill>
                <a:latin typeface="Open Sans 1 Bold"/>
              </a:rPr>
              <a:t> health and social care service delivery on </a:t>
            </a:r>
            <a:r>
              <a:rPr lang="en-US" sz="2499" dirty="0" err="1">
                <a:solidFill>
                  <a:srgbClr val="FFFFFF"/>
                </a:solidFill>
                <a:latin typeface="Open Sans 1 Bold"/>
              </a:rPr>
              <a:t>neighbourhood</a:t>
            </a:r>
            <a:r>
              <a:rPr lang="en-US" sz="2499" dirty="0">
                <a:solidFill>
                  <a:srgbClr val="FFFFFF"/>
                </a:solidFill>
                <a:latin typeface="Open Sans 1 Bold"/>
              </a:rPr>
              <a:t> footprints creates opportunities for frontline staff to work together in places and achieve our vision:</a:t>
            </a:r>
          </a:p>
          <a:p>
            <a:pPr>
              <a:lnSpc>
                <a:spcPts val="2775"/>
              </a:lnSpc>
            </a:pPr>
            <a:endParaRPr lang="en-US" sz="2499" dirty="0">
              <a:solidFill>
                <a:srgbClr val="FFFFFF"/>
              </a:solidFill>
              <a:latin typeface="Open Sans 1 Bold"/>
            </a:endParaRPr>
          </a:p>
          <a:p>
            <a:pPr marL="539751" lvl="1" indent="-269876">
              <a:lnSpc>
                <a:spcPts val="2775"/>
              </a:lnSpc>
              <a:buFont typeface="Arial"/>
              <a:buChar char="•"/>
            </a:pPr>
            <a:r>
              <a:rPr lang="en-US" sz="2800" dirty="0">
                <a:solidFill>
                  <a:srgbClr val="FFFFFF"/>
                </a:solidFill>
                <a:latin typeface="+mj-lt"/>
              </a:rPr>
              <a:t>To improve the quality and integration of services and the extent to which they are joined up around residents/patients</a:t>
            </a:r>
          </a:p>
          <a:p>
            <a:pPr>
              <a:lnSpc>
                <a:spcPts val="2775"/>
              </a:lnSpc>
            </a:pPr>
            <a:endParaRPr lang="en-US" sz="2800" dirty="0">
              <a:solidFill>
                <a:srgbClr val="FFFFFF"/>
              </a:solidFill>
              <a:latin typeface="+mj-lt"/>
            </a:endParaRPr>
          </a:p>
          <a:p>
            <a:pPr marL="539751" lvl="1" indent="-269876">
              <a:lnSpc>
                <a:spcPts val="2775"/>
              </a:lnSpc>
              <a:buFont typeface="Arial"/>
              <a:buChar char="•"/>
            </a:pPr>
            <a:r>
              <a:rPr lang="en-US" sz="2800" dirty="0">
                <a:solidFill>
                  <a:srgbClr val="FFFFFF"/>
                </a:solidFill>
                <a:latin typeface="+mj-lt"/>
              </a:rPr>
              <a:t>To reduce duplication of visits and ensure residents and patients are in control of the care for them</a:t>
            </a:r>
          </a:p>
          <a:p>
            <a:pPr>
              <a:lnSpc>
                <a:spcPts val="2775"/>
              </a:lnSpc>
            </a:pPr>
            <a:endParaRPr lang="en-US" sz="2800" dirty="0">
              <a:solidFill>
                <a:srgbClr val="FFFFFF"/>
              </a:solidFill>
              <a:latin typeface="+mj-lt"/>
            </a:endParaRPr>
          </a:p>
          <a:p>
            <a:pPr marL="539749" lvl="1" indent="-269875">
              <a:lnSpc>
                <a:spcPts val="2774"/>
              </a:lnSpc>
              <a:buFont typeface="Arial"/>
              <a:buChar char="•"/>
            </a:pPr>
            <a:r>
              <a:rPr lang="en-US" sz="2800" dirty="0">
                <a:solidFill>
                  <a:srgbClr val="FFFFFF"/>
                </a:solidFill>
                <a:latin typeface="+mj-lt"/>
              </a:rPr>
              <a:t>To create opportunities to support residents prevent ill health </a:t>
            </a:r>
          </a:p>
          <a:p>
            <a:pPr>
              <a:lnSpc>
                <a:spcPts val="2774"/>
              </a:lnSpc>
            </a:pPr>
            <a:endParaRPr lang="en-US" sz="2800" dirty="0">
              <a:solidFill>
                <a:srgbClr val="FFFFFF"/>
              </a:solidFill>
              <a:latin typeface="+mj-lt"/>
            </a:endParaRPr>
          </a:p>
          <a:p>
            <a:pPr marL="539750" lvl="1" indent="-269875">
              <a:lnSpc>
                <a:spcPts val="2774"/>
              </a:lnSpc>
              <a:buFont typeface="Arial"/>
              <a:buChar char="•"/>
            </a:pPr>
            <a:r>
              <a:rPr lang="en-US" sz="2800" dirty="0">
                <a:solidFill>
                  <a:srgbClr val="FFFFFF"/>
                </a:solidFill>
                <a:latin typeface="+mj-lt"/>
              </a:rPr>
              <a:t>To support residents to be independent, as well as possible, in control, and connected to their communities.</a:t>
            </a:r>
          </a:p>
        </p:txBody>
      </p:sp>
      <p:sp>
        <p:nvSpPr>
          <p:cNvPr id="4" name="TextBox 4"/>
          <p:cNvSpPr txBox="1"/>
          <p:nvPr/>
        </p:nvSpPr>
        <p:spPr>
          <a:xfrm>
            <a:off x="767099" y="630000"/>
            <a:ext cx="7556264" cy="1298575"/>
          </a:xfrm>
          <a:prstGeom prst="rect">
            <a:avLst/>
          </a:prstGeom>
        </p:spPr>
        <p:txBody>
          <a:bodyPr lIns="0" tIns="0" rIns="0" bIns="0" rtlCol="0" anchor="t">
            <a:spAutoFit/>
          </a:bodyPr>
          <a:lstStyle/>
          <a:p>
            <a:pPr marL="0" lvl="0" indent="0">
              <a:lnSpc>
                <a:spcPts val="5000"/>
              </a:lnSpc>
            </a:pPr>
            <a:r>
              <a:rPr lang="en-US" sz="5000" spc="-125">
                <a:solidFill>
                  <a:srgbClr val="FFFFFF"/>
                </a:solidFill>
                <a:latin typeface="Exo 2 Medium Bold"/>
              </a:rPr>
              <a:t>Why a neighbourhood approach?</a:t>
            </a:r>
          </a:p>
        </p:txBody>
      </p:sp>
      <p:sp>
        <p:nvSpPr>
          <p:cNvPr id="5" name="AutoShape 5"/>
          <p:cNvSpPr/>
          <p:nvPr/>
        </p:nvSpPr>
        <p:spPr>
          <a:xfrm>
            <a:off x="8862226" y="0"/>
            <a:ext cx="9425774" cy="10287000"/>
          </a:xfrm>
          <a:prstGeom prst="rect">
            <a:avLst/>
          </a:prstGeom>
          <a:solidFill>
            <a:srgbClr val="FFFFFF"/>
          </a:solidFill>
        </p:spPr>
        <p:txBody>
          <a:bodyPr/>
          <a:lstStyle/>
          <a:p>
            <a:endParaRPr lang="en-US"/>
          </a:p>
        </p:txBody>
      </p:sp>
      <p:pic>
        <p:nvPicPr>
          <p:cNvPr id="6" name="Picture 6"/>
          <p:cNvPicPr>
            <a:picLocks noChangeAspect="1"/>
          </p:cNvPicPr>
          <p:nvPr/>
        </p:nvPicPr>
        <p:blipFill>
          <a:blip r:embed="rId3"/>
          <a:srcRect l="19776" r="4574"/>
          <a:stretch>
            <a:fillRect/>
          </a:stretch>
        </p:blipFill>
        <p:spPr>
          <a:xfrm>
            <a:off x="12763500" y="296160"/>
            <a:ext cx="5524500" cy="9896154"/>
          </a:xfrm>
          <a:prstGeom prst="rect">
            <a:avLst/>
          </a:prstGeom>
        </p:spPr>
      </p:pic>
      <p:grpSp>
        <p:nvGrpSpPr>
          <p:cNvPr id="7" name="Group 7"/>
          <p:cNvGrpSpPr/>
          <p:nvPr/>
        </p:nvGrpSpPr>
        <p:grpSpPr>
          <a:xfrm>
            <a:off x="15525750" y="8748400"/>
            <a:ext cx="2762250" cy="1443914"/>
            <a:chOff x="0" y="0"/>
            <a:chExt cx="934391" cy="488435"/>
          </a:xfrm>
        </p:grpSpPr>
        <p:sp>
          <p:nvSpPr>
            <p:cNvPr id="8" name="Freeform 8"/>
            <p:cNvSpPr/>
            <p:nvPr/>
          </p:nvSpPr>
          <p:spPr>
            <a:xfrm>
              <a:off x="0" y="0"/>
              <a:ext cx="934391" cy="488435"/>
            </a:xfrm>
            <a:custGeom>
              <a:avLst/>
              <a:gdLst/>
              <a:ahLst/>
              <a:cxnLst/>
              <a:rect l="l" t="t" r="r" b="b"/>
              <a:pathLst>
                <a:path w="934391" h="488435">
                  <a:moveTo>
                    <a:pt x="0" y="0"/>
                  </a:moveTo>
                  <a:lnTo>
                    <a:pt x="934391" y="0"/>
                  </a:lnTo>
                  <a:lnTo>
                    <a:pt x="934391" y="488435"/>
                  </a:lnTo>
                  <a:lnTo>
                    <a:pt x="0" y="488435"/>
                  </a:lnTo>
                  <a:close/>
                </a:path>
              </a:pathLst>
            </a:custGeom>
            <a:solidFill>
              <a:srgbClr val="FFFFFF"/>
            </a:solidFill>
          </p:spPr>
          <p:txBody>
            <a:bodyPr/>
            <a:lstStyle/>
            <a:p>
              <a:endParaRPr lang="en-US"/>
            </a:p>
          </p:txBody>
        </p:sp>
      </p:grpSp>
      <p:grpSp>
        <p:nvGrpSpPr>
          <p:cNvPr id="9" name="Group 9"/>
          <p:cNvGrpSpPr/>
          <p:nvPr/>
        </p:nvGrpSpPr>
        <p:grpSpPr>
          <a:xfrm>
            <a:off x="14193086" y="9741789"/>
            <a:ext cx="3452982" cy="450526"/>
            <a:chOff x="0" y="0"/>
            <a:chExt cx="1168046" cy="152400"/>
          </a:xfrm>
        </p:grpSpPr>
        <p:sp>
          <p:nvSpPr>
            <p:cNvPr id="10" name="Freeform 10"/>
            <p:cNvSpPr/>
            <p:nvPr/>
          </p:nvSpPr>
          <p:spPr>
            <a:xfrm>
              <a:off x="0" y="0"/>
              <a:ext cx="1168046" cy="152400"/>
            </a:xfrm>
            <a:custGeom>
              <a:avLst/>
              <a:gdLst/>
              <a:ahLst/>
              <a:cxnLst/>
              <a:rect l="l" t="t" r="r" b="b"/>
              <a:pathLst>
                <a:path w="1168046" h="152400">
                  <a:moveTo>
                    <a:pt x="0" y="0"/>
                  </a:moveTo>
                  <a:lnTo>
                    <a:pt x="1168046" y="0"/>
                  </a:lnTo>
                  <a:lnTo>
                    <a:pt x="1168046" y="152400"/>
                  </a:lnTo>
                  <a:lnTo>
                    <a:pt x="0" y="152400"/>
                  </a:lnTo>
                  <a:close/>
                </a:path>
              </a:pathLst>
            </a:custGeom>
            <a:solidFill>
              <a:srgbClr val="FFFFFF"/>
            </a:solidFill>
          </p:spPr>
          <p:txBody>
            <a:bodyPr/>
            <a:lstStyle/>
            <a:p>
              <a:endParaRPr lang="en-US"/>
            </a:p>
          </p:txBody>
        </p:sp>
      </p:grpSp>
      <p:grpSp>
        <p:nvGrpSpPr>
          <p:cNvPr id="11" name="Group 11"/>
          <p:cNvGrpSpPr/>
          <p:nvPr/>
        </p:nvGrpSpPr>
        <p:grpSpPr>
          <a:xfrm>
            <a:off x="12645550" y="160786"/>
            <a:ext cx="1720717" cy="4495284"/>
            <a:chOff x="0" y="0"/>
            <a:chExt cx="582070" cy="1520627"/>
          </a:xfrm>
        </p:grpSpPr>
        <p:sp>
          <p:nvSpPr>
            <p:cNvPr id="12" name="Freeform 12"/>
            <p:cNvSpPr/>
            <p:nvPr/>
          </p:nvSpPr>
          <p:spPr>
            <a:xfrm>
              <a:off x="0" y="0"/>
              <a:ext cx="582070" cy="1520627"/>
            </a:xfrm>
            <a:custGeom>
              <a:avLst/>
              <a:gdLst/>
              <a:ahLst/>
              <a:cxnLst/>
              <a:rect l="l" t="t" r="r" b="b"/>
              <a:pathLst>
                <a:path w="582070" h="1520627">
                  <a:moveTo>
                    <a:pt x="0" y="0"/>
                  </a:moveTo>
                  <a:lnTo>
                    <a:pt x="582070" y="0"/>
                  </a:lnTo>
                  <a:lnTo>
                    <a:pt x="582070" y="1520627"/>
                  </a:lnTo>
                  <a:lnTo>
                    <a:pt x="0" y="1520627"/>
                  </a:lnTo>
                  <a:close/>
                </a:path>
              </a:pathLst>
            </a:custGeom>
            <a:solidFill>
              <a:srgbClr val="FFFFFF"/>
            </a:solidFill>
          </p:spPr>
          <p:txBody>
            <a:bodyPr/>
            <a:lstStyle/>
            <a:p>
              <a:endParaRPr lang="en-US"/>
            </a:p>
          </p:txBody>
        </p:sp>
      </p:grpSp>
      <p:sp>
        <p:nvSpPr>
          <p:cNvPr id="13" name="TextBox 13"/>
          <p:cNvSpPr txBox="1"/>
          <p:nvPr/>
        </p:nvSpPr>
        <p:spPr>
          <a:xfrm>
            <a:off x="9144000" y="477840"/>
            <a:ext cx="4858586" cy="5039841"/>
          </a:xfrm>
          <a:prstGeom prst="rect">
            <a:avLst/>
          </a:prstGeom>
        </p:spPr>
        <p:txBody>
          <a:bodyPr lIns="0" tIns="0" rIns="0" bIns="0" rtlCol="0" anchor="t">
            <a:spAutoFit/>
          </a:bodyPr>
          <a:lstStyle/>
          <a:p>
            <a:pPr>
              <a:lnSpc>
                <a:spcPts val="3900"/>
              </a:lnSpc>
            </a:pPr>
            <a:r>
              <a:rPr lang="en-US" sz="3900" spc="-202" dirty="0">
                <a:solidFill>
                  <a:srgbClr val="191769"/>
                </a:solidFill>
                <a:latin typeface="Open Sans 2 Bold"/>
              </a:rPr>
              <a:t>Manchester's </a:t>
            </a:r>
            <a:r>
              <a:rPr lang="en-US" sz="3900" spc="-202" dirty="0" err="1">
                <a:solidFill>
                  <a:srgbClr val="191769"/>
                </a:solidFill>
                <a:latin typeface="Open Sans 2 Bold"/>
              </a:rPr>
              <a:t>neighbourhoods</a:t>
            </a:r>
            <a:endParaRPr lang="en-US" sz="3900" spc="-202" dirty="0">
              <a:solidFill>
                <a:srgbClr val="191769"/>
              </a:solidFill>
              <a:latin typeface="Open Sans 2 Bold"/>
            </a:endParaRPr>
          </a:p>
          <a:p>
            <a:pPr marL="662304" lvl="1" indent="-457200">
              <a:lnSpc>
                <a:spcPts val="2089"/>
              </a:lnSpc>
              <a:buFont typeface="+mj-lt"/>
              <a:buAutoNum type="arabicPeriod"/>
            </a:pPr>
            <a:endParaRPr lang="en-US" sz="1899" spc="-98" dirty="0">
              <a:solidFill>
                <a:srgbClr val="000000"/>
              </a:solidFill>
              <a:latin typeface="Open Sans 1"/>
            </a:endParaRPr>
          </a:p>
          <a:p>
            <a:pPr marL="662304" lvl="1" indent="-457200">
              <a:lnSpc>
                <a:spcPts val="2089"/>
              </a:lnSpc>
              <a:buFont typeface="+mj-lt"/>
              <a:buAutoNum type="arabicPeriod"/>
            </a:pPr>
            <a:r>
              <a:rPr lang="en-US" sz="1899" spc="-98" dirty="0">
                <a:solidFill>
                  <a:srgbClr val="000000"/>
                </a:solidFill>
                <a:latin typeface="Open Sans 1"/>
              </a:rPr>
              <a:t>Higher </a:t>
            </a:r>
            <a:r>
              <a:rPr lang="en-US" sz="1899" spc="-98" dirty="0" err="1">
                <a:solidFill>
                  <a:srgbClr val="000000"/>
                </a:solidFill>
                <a:latin typeface="Open Sans 1"/>
              </a:rPr>
              <a:t>Blackley</a:t>
            </a:r>
            <a:r>
              <a:rPr lang="en-US" sz="1899" spc="-98" dirty="0">
                <a:solidFill>
                  <a:srgbClr val="000000"/>
                </a:solidFill>
                <a:latin typeface="Open Sans 1"/>
              </a:rPr>
              <a:t>, Charlestown &amp; </a:t>
            </a:r>
            <a:r>
              <a:rPr lang="en-US" sz="1899" spc="-98" dirty="0" err="1">
                <a:solidFill>
                  <a:srgbClr val="000000"/>
                </a:solidFill>
                <a:latin typeface="Open Sans 1"/>
              </a:rPr>
              <a:t>Harpurhey</a:t>
            </a:r>
            <a:endParaRPr lang="en-US" sz="1899" spc="-98" dirty="0">
              <a:solidFill>
                <a:srgbClr val="000000"/>
              </a:solidFill>
              <a:latin typeface="Open Sans 1"/>
            </a:endParaRPr>
          </a:p>
          <a:p>
            <a:pPr marL="662304" lvl="1" indent="-457200">
              <a:lnSpc>
                <a:spcPts val="2089"/>
              </a:lnSpc>
              <a:buFont typeface="+mj-lt"/>
              <a:buAutoNum type="arabicPeriod"/>
            </a:pPr>
            <a:r>
              <a:rPr lang="en-US" sz="1899" spc="-98" dirty="0">
                <a:solidFill>
                  <a:srgbClr val="000000"/>
                </a:solidFill>
                <a:latin typeface="Open Sans 1"/>
              </a:rPr>
              <a:t>Cheetham &amp; Crumpsall</a:t>
            </a:r>
          </a:p>
          <a:p>
            <a:pPr marL="662304" lvl="1" indent="-457200">
              <a:lnSpc>
                <a:spcPts val="2089"/>
              </a:lnSpc>
              <a:buFont typeface="+mj-lt"/>
              <a:buAutoNum type="arabicPeriod"/>
            </a:pPr>
            <a:r>
              <a:rPr lang="en-US" sz="1899" spc="-98" dirty="0">
                <a:solidFill>
                  <a:srgbClr val="000000"/>
                </a:solidFill>
                <a:latin typeface="Open Sans 1"/>
              </a:rPr>
              <a:t>Miles Platting, Newton Health &amp; Moston</a:t>
            </a:r>
          </a:p>
          <a:p>
            <a:pPr marL="662304" lvl="1" indent="-457200">
              <a:lnSpc>
                <a:spcPts val="2089"/>
              </a:lnSpc>
              <a:buFont typeface="+mj-lt"/>
              <a:buAutoNum type="arabicPeriod"/>
            </a:pPr>
            <a:r>
              <a:rPr lang="en-US" sz="1899" spc="-98" dirty="0" err="1">
                <a:solidFill>
                  <a:srgbClr val="000000"/>
                </a:solidFill>
                <a:latin typeface="Open Sans 1"/>
              </a:rPr>
              <a:t>Ancoats</a:t>
            </a:r>
            <a:r>
              <a:rPr lang="en-US" sz="1899" spc="-98" dirty="0">
                <a:solidFill>
                  <a:srgbClr val="000000"/>
                </a:solidFill>
                <a:latin typeface="Open Sans 1"/>
              </a:rPr>
              <a:t>, Beswick, Clayton &amp; Openshaw</a:t>
            </a:r>
          </a:p>
          <a:p>
            <a:pPr marL="662304" lvl="1" indent="-457200">
              <a:lnSpc>
                <a:spcPts val="2089"/>
              </a:lnSpc>
              <a:buFont typeface="+mj-lt"/>
              <a:buAutoNum type="arabicPeriod"/>
            </a:pPr>
            <a:r>
              <a:rPr lang="en-US" sz="1899" spc="-98" dirty="0">
                <a:solidFill>
                  <a:srgbClr val="000000"/>
                </a:solidFill>
                <a:latin typeface="Open Sans 1"/>
              </a:rPr>
              <a:t>Hulme, Moss Side &amp; Rusholme</a:t>
            </a:r>
          </a:p>
          <a:p>
            <a:pPr marL="662304" lvl="1" indent="-457200">
              <a:lnSpc>
                <a:spcPts val="2089"/>
              </a:lnSpc>
              <a:buFont typeface="+mj-lt"/>
              <a:buAutoNum type="arabicPeriod"/>
            </a:pPr>
            <a:r>
              <a:rPr lang="en-US" sz="1899" spc="-98" dirty="0">
                <a:solidFill>
                  <a:srgbClr val="000000"/>
                </a:solidFill>
                <a:latin typeface="Open Sans 1"/>
              </a:rPr>
              <a:t>Ardwick &amp; Longsight</a:t>
            </a:r>
          </a:p>
          <a:p>
            <a:pPr marL="662304" lvl="1" indent="-457200">
              <a:lnSpc>
                <a:spcPts val="2089"/>
              </a:lnSpc>
              <a:buFont typeface="+mj-lt"/>
              <a:buAutoNum type="arabicPeriod"/>
            </a:pPr>
            <a:r>
              <a:rPr lang="en-US" sz="1899" spc="-98" dirty="0">
                <a:solidFill>
                  <a:srgbClr val="000000"/>
                </a:solidFill>
                <a:latin typeface="Open Sans 1"/>
              </a:rPr>
              <a:t>Gorton, Abbey Hey &amp; </a:t>
            </a:r>
            <a:r>
              <a:rPr lang="en-US" sz="1899" spc="-98" dirty="0" err="1">
                <a:solidFill>
                  <a:srgbClr val="000000"/>
                </a:solidFill>
                <a:latin typeface="Open Sans 1"/>
              </a:rPr>
              <a:t>Levenshulme</a:t>
            </a:r>
            <a:r>
              <a:rPr lang="en-US" sz="1899" spc="-98" dirty="0">
                <a:solidFill>
                  <a:srgbClr val="000000"/>
                </a:solidFill>
                <a:latin typeface="Open Sans 1"/>
              </a:rPr>
              <a:t> </a:t>
            </a:r>
          </a:p>
          <a:p>
            <a:pPr marL="662304" lvl="1" indent="-457200">
              <a:lnSpc>
                <a:spcPts val="2089"/>
              </a:lnSpc>
              <a:buFont typeface="+mj-lt"/>
              <a:buAutoNum type="arabicPeriod"/>
            </a:pPr>
            <a:r>
              <a:rPr lang="en-US" sz="1899" spc="-98" dirty="0" err="1">
                <a:solidFill>
                  <a:srgbClr val="000000"/>
                </a:solidFill>
                <a:latin typeface="Open Sans 1"/>
              </a:rPr>
              <a:t>Chorlton</a:t>
            </a:r>
            <a:r>
              <a:rPr lang="en-US" sz="1899" spc="-98" dirty="0">
                <a:solidFill>
                  <a:srgbClr val="000000"/>
                </a:solidFill>
                <a:latin typeface="Open Sans 1"/>
              </a:rPr>
              <a:t>, Whalley Range &amp; Fallowfield</a:t>
            </a:r>
          </a:p>
          <a:p>
            <a:pPr marL="662304" lvl="1" indent="-457200">
              <a:lnSpc>
                <a:spcPts val="2089"/>
              </a:lnSpc>
              <a:buFont typeface="+mj-lt"/>
              <a:buAutoNum type="arabicPeriod"/>
            </a:pPr>
            <a:r>
              <a:rPr lang="en-US" sz="1899" spc="-98" dirty="0">
                <a:solidFill>
                  <a:srgbClr val="000000"/>
                </a:solidFill>
                <a:latin typeface="Open Sans 1"/>
              </a:rPr>
              <a:t>Old Moat &amp; </a:t>
            </a:r>
            <a:r>
              <a:rPr lang="en-US" sz="1899" spc="-98" dirty="0" err="1">
                <a:solidFill>
                  <a:srgbClr val="000000"/>
                </a:solidFill>
                <a:latin typeface="Open Sans 1"/>
              </a:rPr>
              <a:t>Withington</a:t>
            </a:r>
            <a:endParaRPr lang="en-US" sz="1899" spc="-98" dirty="0">
              <a:solidFill>
                <a:srgbClr val="000000"/>
              </a:solidFill>
              <a:latin typeface="Open Sans 1"/>
            </a:endParaRPr>
          </a:p>
          <a:p>
            <a:pPr marL="662304" lvl="1" indent="-457200">
              <a:lnSpc>
                <a:spcPts val="2089"/>
              </a:lnSpc>
              <a:buFont typeface="+mj-lt"/>
              <a:buAutoNum type="arabicPeriod"/>
            </a:pPr>
            <a:r>
              <a:rPr lang="en-US" sz="1899" spc="-98" dirty="0" err="1">
                <a:solidFill>
                  <a:srgbClr val="000000"/>
                </a:solidFill>
                <a:latin typeface="Open Sans 1"/>
              </a:rPr>
              <a:t>Didsbury</a:t>
            </a:r>
            <a:r>
              <a:rPr lang="en-US" sz="1899" spc="-98" dirty="0">
                <a:solidFill>
                  <a:srgbClr val="000000"/>
                </a:solidFill>
                <a:latin typeface="Open Sans 1"/>
              </a:rPr>
              <a:t>, Burnage &amp; </a:t>
            </a:r>
            <a:r>
              <a:rPr lang="en-US" sz="1899" spc="-98" dirty="0" err="1">
                <a:solidFill>
                  <a:srgbClr val="000000"/>
                </a:solidFill>
                <a:latin typeface="Open Sans 1"/>
              </a:rPr>
              <a:t>Chorlton</a:t>
            </a:r>
            <a:r>
              <a:rPr lang="en-US" sz="1899" spc="-98" dirty="0">
                <a:solidFill>
                  <a:srgbClr val="000000"/>
                </a:solidFill>
                <a:latin typeface="Open Sans 1"/>
              </a:rPr>
              <a:t> Park</a:t>
            </a:r>
          </a:p>
          <a:p>
            <a:pPr marL="662304" lvl="1" indent="-457200">
              <a:lnSpc>
                <a:spcPts val="2089"/>
              </a:lnSpc>
              <a:buFont typeface="+mj-lt"/>
              <a:buAutoNum type="arabicPeriod"/>
            </a:pPr>
            <a:r>
              <a:rPr lang="en-US" sz="1899" spc="-98" dirty="0" err="1">
                <a:solidFill>
                  <a:srgbClr val="000000"/>
                </a:solidFill>
                <a:latin typeface="Open Sans 1"/>
              </a:rPr>
              <a:t>Brooklands</a:t>
            </a:r>
            <a:r>
              <a:rPr lang="en-US" sz="1899" spc="-98" dirty="0">
                <a:solidFill>
                  <a:srgbClr val="000000"/>
                </a:solidFill>
                <a:latin typeface="Open Sans 1"/>
              </a:rPr>
              <a:t> &amp; Northenden</a:t>
            </a:r>
          </a:p>
          <a:p>
            <a:pPr marL="662304" lvl="1" indent="-457200">
              <a:lnSpc>
                <a:spcPts val="2089"/>
              </a:lnSpc>
              <a:buFont typeface="+mj-lt"/>
              <a:buAutoNum type="arabicPeriod"/>
            </a:pPr>
            <a:r>
              <a:rPr lang="en-US" sz="1899" spc="-98" dirty="0">
                <a:solidFill>
                  <a:srgbClr val="000000"/>
                </a:solidFill>
                <a:latin typeface="Open Sans 1"/>
              </a:rPr>
              <a:t>Baguley, </a:t>
            </a:r>
            <a:r>
              <a:rPr lang="en-US" sz="1899" spc="-98" dirty="0" err="1">
                <a:solidFill>
                  <a:srgbClr val="000000"/>
                </a:solidFill>
                <a:latin typeface="Open Sans 1"/>
              </a:rPr>
              <a:t>Sharston</a:t>
            </a:r>
            <a:r>
              <a:rPr lang="en-US" sz="1899" spc="-98" dirty="0">
                <a:solidFill>
                  <a:srgbClr val="000000"/>
                </a:solidFill>
                <a:latin typeface="Open Sans 1"/>
              </a:rPr>
              <a:t> &amp; Woodhouse Park</a:t>
            </a:r>
          </a:p>
          <a:p>
            <a:pPr marL="662305" lvl="1" indent="-457200">
              <a:lnSpc>
                <a:spcPts val="2089"/>
              </a:lnSpc>
              <a:buFont typeface="+mj-lt"/>
              <a:buAutoNum type="arabicPeriod"/>
            </a:pPr>
            <a:r>
              <a:rPr lang="en-US" sz="1899" spc="-98" dirty="0">
                <a:solidFill>
                  <a:srgbClr val="000000"/>
                </a:solidFill>
                <a:latin typeface="Open Sans 1"/>
              </a:rPr>
              <a:t>City Centre </a:t>
            </a:r>
          </a:p>
        </p:txBody>
      </p:sp>
      <p:sp>
        <p:nvSpPr>
          <p:cNvPr id="14" name="TextBox 14"/>
          <p:cNvSpPr txBox="1"/>
          <p:nvPr/>
        </p:nvSpPr>
        <p:spPr>
          <a:xfrm>
            <a:off x="9334500" y="6062955"/>
            <a:ext cx="3520335" cy="822405"/>
          </a:xfrm>
          <a:prstGeom prst="rect">
            <a:avLst/>
          </a:prstGeom>
        </p:spPr>
        <p:txBody>
          <a:bodyPr lIns="0" tIns="0" rIns="0" bIns="0" rtlCol="0" anchor="t">
            <a:spAutoFit/>
          </a:bodyPr>
          <a:lstStyle/>
          <a:p>
            <a:pPr>
              <a:lnSpc>
                <a:spcPts val="1599"/>
              </a:lnSpc>
            </a:pPr>
            <a:r>
              <a:rPr lang="en-US" sz="1599" dirty="0">
                <a:solidFill>
                  <a:srgbClr val="000000"/>
                </a:solidFill>
                <a:latin typeface="Open Sans 2"/>
              </a:rPr>
              <a:t>MLCO currently work on a 12 integrated neighbourhood team footprint with the City Centre combined with neighbourhood 3.</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0539D"/>
        </a:solidFill>
        <a:effectLst/>
      </p:bgPr>
    </p:bg>
    <p:spTree>
      <p:nvGrpSpPr>
        <p:cNvPr id="1" name=""/>
        <p:cNvGrpSpPr/>
        <p:nvPr/>
      </p:nvGrpSpPr>
      <p:grpSpPr>
        <a:xfrm>
          <a:off x="0" y="0"/>
          <a:ext cx="0" cy="0"/>
          <a:chOff x="0" y="0"/>
          <a:chExt cx="0" cy="0"/>
        </a:xfrm>
      </p:grpSpPr>
      <p:sp>
        <p:nvSpPr>
          <p:cNvPr id="2" name="TextBox 2"/>
          <p:cNvSpPr txBox="1"/>
          <p:nvPr/>
        </p:nvSpPr>
        <p:spPr>
          <a:xfrm>
            <a:off x="505188" y="2000924"/>
            <a:ext cx="7677174" cy="7904087"/>
          </a:xfrm>
          <a:prstGeom prst="rect">
            <a:avLst/>
          </a:prstGeom>
        </p:spPr>
        <p:txBody>
          <a:bodyPr lIns="0" tIns="0" rIns="0" bIns="0" rtlCol="0" anchor="t">
            <a:spAutoFit/>
          </a:bodyPr>
          <a:lstStyle/>
          <a:p>
            <a:pPr>
              <a:lnSpc>
                <a:spcPts val="2200"/>
              </a:lnSpc>
            </a:pPr>
            <a:r>
              <a:rPr lang="en-US" sz="2199" dirty="0">
                <a:solidFill>
                  <a:srgbClr val="FFFFFF"/>
                </a:solidFill>
                <a:latin typeface="Open Sans 1 Bold"/>
              </a:rPr>
              <a:t>Working together across Manchester to support people and their families to live the healthiest lives possible and receive the right care where and when they need it.</a:t>
            </a:r>
          </a:p>
          <a:p>
            <a:pPr>
              <a:lnSpc>
                <a:spcPts val="2300"/>
              </a:lnSpc>
            </a:pPr>
            <a:endParaRPr lang="en-US" sz="2199" dirty="0">
              <a:solidFill>
                <a:srgbClr val="FFFFFF"/>
              </a:solidFill>
              <a:latin typeface="Open Sans 1 Bold"/>
            </a:endParaRPr>
          </a:p>
          <a:p>
            <a:pPr marL="453391" lvl="1" indent="-226695">
              <a:lnSpc>
                <a:spcPts val="2100"/>
              </a:lnSpc>
              <a:buFont typeface="Arial"/>
              <a:buChar char="•"/>
            </a:pPr>
            <a:r>
              <a:rPr lang="en-US" sz="2500" dirty="0" err="1">
                <a:solidFill>
                  <a:srgbClr val="FFFFFF"/>
                </a:solidFill>
              </a:rPr>
              <a:t>Neighbourhoods</a:t>
            </a:r>
            <a:r>
              <a:rPr lang="en-US" sz="2500" dirty="0">
                <a:solidFill>
                  <a:srgbClr val="FFFFFF"/>
                </a:solidFill>
              </a:rPr>
              <a:t> where people and communities are actively supported to help themselves and each other</a:t>
            </a:r>
          </a:p>
          <a:p>
            <a:pPr>
              <a:lnSpc>
                <a:spcPts val="2100"/>
              </a:lnSpc>
            </a:pPr>
            <a:endParaRPr lang="en-US" sz="2500" dirty="0">
              <a:solidFill>
                <a:srgbClr val="FFFFFF"/>
              </a:solidFill>
            </a:endParaRPr>
          </a:p>
          <a:p>
            <a:pPr marL="453391" lvl="1" indent="-226695">
              <a:lnSpc>
                <a:spcPts val="2100"/>
              </a:lnSpc>
              <a:buFont typeface="Arial"/>
              <a:buChar char="•"/>
            </a:pPr>
            <a:r>
              <a:rPr lang="en-US" sz="2500" dirty="0">
                <a:solidFill>
                  <a:srgbClr val="FFFFFF"/>
                </a:solidFill>
              </a:rPr>
              <a:t>More support for residents and their families to get healthy, stay well, keep safe and be as independent as possible</a:t>
            </a:r>
          </a:p>
          <a:p>
            <a:pPr>
              <a:lnSpc>
                <a:spcPts val="2100"/>
              </a:lnSpc>
            </a:pPr>
            <a:endParaRPr lang="en-US" sz="2500" dirty="0">
              <a:solidFill>
                <a:srgbClr val="FFFFFF"/>
              </a:solidFill>
            </a:endParaRPr>
          </a:p>
          <a:p>
            <a:pPr marL="453391" lvl="1" indent="-226695">
              <a:lnSpc>
                <a:spcPts val="2100"/>
              </a:lnSpc>
              <a:buFont typeface="Arial"/>
              <a:buChar char="•"/>
            </a:pPr>
            <a:r>
              <a:rPr lang="en-US" sz="2500" dirty="0">
                <a:solidFill>
                  <a:srgbClr val="FFFFFF"/>
                </a:solidFill>
              </a:rPr>
              <a:t>A life course approach which encourages multi-agency working across for children, families and adults</a:t>
            </a:r>
          </a:p>
          <a:p>
            <a:pPr>
              <a:lnSpc>
                <a:spcPts val="2100"/>
              </a:lnSpc>
            </a:pPr>
            <a:endParaRPr lang="en-US" sz="2500" dirty="0">
              <a:solidFill>
                <a:srgbClr val="FFFFFF"/>
              </a:solidFill>
            </a:endParaRPr>
          </a:p>
          <a:p>
            <a:pPr marL="453391" lvl="1" indent="-226695">
              <a:lnSpc>
                <a:spcPts val="2100"/>
              </a:lnSpc>
              <a:buFont typeface="Arial"/>
              <a:buChar char="•"/>
            </a:pPr>
            <a:r>
              <a:rPr lang="en-US" sz="2500" dirty="0">
                <a:solidFill>
                  <a:srgbClr val="FFFFFF"/>
                </a:solidFill>
              </a:rPr>
              <a:t>Addressing the wider social and economic determinants of health for all of the population - reducing inequalities in outcomes</a:t>
            </a:r>
          </a:p>
          <a:p>
            <a:pPr>
              <a:lnSpc>
                <a:spcPts val="2100"/>
              </a:lnSpc>
            </a:pPr>
            <a:endParaRPr lang="en-US" sz="2500" dirty="0">
              <a:solidFill>
                <a:srgbClr val="FFFFFF"/>
              </a:solidFill>
            </a:endParaRPr>
          </a:p>
          <a:p>
            <a:pPr marL="453391" lvl="1" indent="-226695">
              <a:lnSpc>
                <a:spcPts val="2100"/>
              </a:lnSpc>
              <a:buFont typeface="Arial"/>
              <a:buChar char="•"/>
            </a:pPr>
            <a:r>
              <a:rPr lang="en-US" sz="2500" dirty="0">
                <a:solidFill>
                  <a:srgbClr val="FFFFFF"/>
                </a:solidFill>
              </a:rPr>
              <a:t>Joined up and </a:t>
            </a:r>
            <a:r>
              <a:rPr lang="en-US" sz="2500" dirty="0" err="1">
                <a:solidFill>
                  <a:srgbClr val="FFFFFF"/>
                </a:solidFill>
              </a:rPr>
              <a:t>personalised</a:t>
            </a:r>
            <a:r>
              <a:rPr lang="en-US" sz="2500" dirty="0">
                <a:solidFill>
                  <a:srgbClr val="FFFFFF"/>
                </a:solidFill>
              </a:rPr>
              <a:t> care that meets the physical, mental, social and related needs of residents and families</a:t>
            </a:r>
          </a:p>
          <a:p>
            <a:pPr>
              <a:lnSpc>
                <a:spcPts val="2100"/>
              </a:lnSpc>
            </a:pPr>
            <a:endParaRPr lang="en-US" sz="2500" dirty="0">
              <a:solidFill>
                <a:srgbClr val="FFFFFF"/>
              </a:solidFill>
            </a:endParaRPr>
          </a:p>
          <a:p>
            <a:pPr marL="453391" lvl="1" indent="-226695">
              <a:lnSpc>
                <a:spcPts val="2100"/>
              </a:lnSpc>
              <a:buFont typeface="Arial"/>
              <a:buChar char="•"/>
            </a:pPr>
            <a:r>
              <a:rPr lang="en-US" sz="2500" dirty="0">
                <a:solidFill>
                  <a:srgbClr val="FFFFFF"/>
                </a:solidFill>
              </a:rPr>
              <a:t>High quality GP practices, pharmacies &amp; community Health and Social Care services offering people more support closer to home</a:t>
            </a:r>
          </a:p>
          <a:p>
            <a:pPr>
              <a:lnSpc>
                <a:spcPts val="2100"/>
              </a:lnSpc>
            </a:pPr>
            <a:endParaRPr lang="en-US" sz="2500" dirty="0">
              <a:solidFill>
                <a:srgbClr val="FFFFFF"/>
              </a:solidFill>
            </a:endParaRPr>
          </a:p>
          <a:p>
            <a:pPr marL="453391" lvl="1" indent="-226696">
              <a:lnSpc>
                <a:spcPts val="2100"/>
              </a:lnSpc>
              <a:buFont typeface="Arial"/>
              <a:buChar char="•"/>
            </a:pPr>
            <a:r>
              <a:rPr lang="en-US" sz="2500" dirty="0">
                <a:solidFill>
                  <a:srgbClr val="FFFFFF"/>
                </a:solidFill>
              </a:rPr>
              <a:t>High quality hospital and other institutional care (e.g. care homes) for when people when they need them.</a:t>
            </a:r>
          </a:p>
        </p:txBody>
      </p:sp>
      <p:sp>
        <p:nvSpPr>
          <p:cNvPr id="3" name="TextBox 3"/>
          <p:cNvSpPr txBox="1"/>
          <p:nvPr/>
        </p:nvSpPr>
        <p:spPr>
          <a:xfrm>
            <a:off x="505188" y="551401"/>
            <a:ext cx="7556264" cy="1097280"/>
          </a:xfrm>
          <a:prstGeom prst="rect">
            <a:avLst/>
          </a:prstGeom>
        </p:spPr>
        <p:txBody>
          <a:bodyPr lIns="0" tIns="0" rIns="0" bIns="0" rtlCol="0" anchor="t">
            <a:spAutoFit/>
          </a:bodyPr>
          <a:lstStyle/>
          <a:p>
            <a:pPr marL="0" lvl="0" indent="0">
              <a:lnSpc>
                <a:spcPts val="4200"/>
              </a:lnSpc>
            </a:pPr>
            <a:r>
              <a:rPr lang="en-US" sz="4200" spc="-105">
                <a:solidFill>
                  <a:srgbClr val="FFFFFF"/>
                </a:solidFill>
                <a:latin typeface="Exo 2 Medium Bold"/>
              </a:rPr>
              <a:t>Our vision for neighbourhood working in Manchester</a:t>
            </a:r>
          </a:p>
        </p:txBody>
      </p:sp>
      <p:grpSp>
        <p:nvGrpSpPr>
          <p:cNvPr id="4" name="Group 4"/>
          <p:cNvGrpSpPr/>
          <p:nvPr/>
        </p:nvGrpSpPr>
        <p:grpSpPr>
          <a:xfrm>
            <a:off x="8862226" y="0"/>
            <a:ext cx="9425774" cy="10287000"/>
            <a:chOff x="0" y="0"/>
            <a:chExt cx="12567699" cy="13716000"/>
          </a:xfrm>
        </p:grpSpPr>
        <p:sp>
          <p:nvSpPr>
            <p:cNvPr id="5" name="AutoShape 5"/>
            <p:cNvSpPr/>
            <p:nvPr/>
          </p:nvSpPr>
          <p:spPr>
            <a:xfrm>
              <a:off x="0" y="0"/>
              <a:ext cx="12567699" cy="13716000"/>
            </a:xfrm>
            <a:prstGeom prst="rect">
              <a:avLst/>
            </a:prstGeom>
            <a:solidFill>
              <a:srgbClr val="FFFFFF"/>
            </a:solidFill>
          </p:spPr>
          <p:txBody>
            <a:bodyPr/>
            <a:lstStyle/>
            <a:p>
              <a:endParaRPr lang="en-US"/>
            </a:p>
          </p:txBody>
        </p:sp>
        <p:grpSp>
          <p:nvGrpSpPr>
            <p:cNvPr id="6" name="Group 6"/>
            <p:cNvGrpSpPr/>
            <p:nvPr/>
          </p:nvGrpSpPr>
          <p:grpSpPr>
            <a:xfrm>
              <a:off x="7107813" y="12989052"/>
              <a:ext cx="4603976" cy="600701"/>
              <a:chOff x="0" y="0"/>
              <a:chExt cx="1168046" cy="152400"/>
            </a:xfrm>
          </p:grpSpPr>
          <p:sp>
            <p:nvSpPr>
              <p:cNvPr id="7" name="Freeform 7"/>
              <p:cNvSpPr/>
              <p:nvPr/>
            </p:nvSpPr>
            <p:spPr>
              <a:xfrm>
                <a:off x="0" y="0"/>
                <a:ext cx="1168046" cy="152400"/>
              </a:xfrm>
              <a:custGeom>
                <a:avLst/>
                <a:gdLst/>
                <a:ahLst/>
                <a:cxnLst/>
                <a:rect l="l" t="t" r="r" b="b"/>
                <a:pathLst>
                  <a:path w="1168046" h="152400">
                    <a:moveTo>
                      <a:pt x="0" y="0"/>
                    </a:moveTo>
                    <a:lnTo>
                      <a:pt x="1168046" y="0"/>
                    </a:lnTo>
                    <a:lnTo>
                      <a:pt x="1168046" y="152400"/>
                    </a:lnTo>
                    <a:lnTo>
                      <a:pt x="0" y="152400"/>
                    </a:lnTo>
                    <a:close/>
                  </a:path>
                </a:pathLst>
              </a:custGeom>
              <a:solidFill>
                <a:srgbClr val="FFFFFF"/>
              </a:solidFill>
            </p:spPr>
            <p:txBody>
              <a:bodyPr/>
              <a:lstStyle/>
              <a:p>
                <a:endParaRPr lang="en-US"/>
              </a:p>
            </p:txBody>
          </p:sp>
        </p:grpSp>
      </p:grpSp>
      <p:pic>
        <p:nvPicPr>
          <p:cNvPr id="8" name="Picture 8"/>
          <p:cNvPicPr>
            <a:picLocks noChangeAspect="1"/>
          </p:cNvPicPr>
          <p:nvPr/>
        </p:nvPicPr>
        <p:blipFill>
          <a:blip r:embed="rId2"/>
          <a:srcRect/>
          <a:stretch>
            <a:fillRect/>
          </a:stretch>
        </p:blipFill>
        <p:spPr>
          <a:xfrm>
            <a:off x="7961343" y="161058"/>
            <a:ext cx="1801765" cy="1801765"/>
          </a:xfrm>
          <a:prstGeom prst="rect">
            <a:avLst/>
          </a:prstGeom>
        </p:spPr>
      </p:pic>
      <p:sp>
        <p:nvSpPr>
          <p:cNvPr id="9" name="TextBox 9"/>
          <p:cNvSpPr txBox="1"/>
          <p:nvPr/>
        </p:nvSpPr>
        <p:spPr>
          <a:xfrm>
            <a:off x="9315378" y="2000924"/>
            <a:ext cx="8519470" cy="7878439"/>
          </a:xfrm>
          <a:prstGeom prst="rect">
            <a:avLst/>
          </a:prstGeom>
        </p:spPr>
        <p:txBody>
          <a:bodyPr lIns="0" tIns="0" rIns="0" bIns="0" rtlCol="0" anchor="t">
            <a:spAutoFit/>
          </a:bodyPr>
          <a:lstStyle/>
          <a:p>
            <a:pPr>
              <a:lnSpc>
                <a:spcPts val="2300"/>
              </a:lnSpc>
            </a:pPr>
            <a:r>
              <a:rPr lang="en-US" sz="2199" dirty="0">
                <a:solidFill>
                  <a:srgbClr val="003087"/>
                </a:solidFill>
                <a:latin typeface="Open Sans 1 Bold"/>
              </a:rPr>
              <a:t>Across the Manchester system by working together we will:</a:t>
            </a:r>
          </a:p>
          <a:p>
            <a:pPr>
              <a:lnSpc>
                <a:spcPts val="2300"/>
              </a:lnSpc>
            </a:pPr>
            <a:endParaRPr lang="en-US" sz="2199" dirty="0">
              <a:solidFill>
                <a:srgbClr val="003087"/>
              </a:solidFill>
              <a:latin typeface="Open Sans 1 Bold"/>
            </a:endParaRPr>
          </a:p>
          <a:p>
            <a:pPr marL="453391" lvl="1" indent="-226695">
              <a:lnSpc>
                <a:spcPts val="2100"/>
              </a:lnSpc>
              <a:buFont typeface="Arial"/>
              <a:buChar char="•"/>
            </a:pPr>
            <a:r>
              <a:rPr lang="en-US" sz="2500" dirty="0">
                <a:solidFill>
                  <a:srgbClr val="003087"/>
                </a:solidFill>
              </a:rPr>
              <a:t>Adopt an asset-based approach across all our teams within </a:t>
            </a:r>
            <a:r>
              <a:rPr lang="en-US" sz="2500" dirty="0" err="1">
                <a:solidFill>
                  <a:srgbClr val="003087"/>
                </a:solidFill>
              </a:rPr>
              <a:t>Neighbourhoods</a:t>
            </a:r>
            <a:r>
              <a:rPr lang="en-US" sz="2500" dirty="0">
                <a:solidFill>
                  <a:srgbClr val="003087"/>
                </a:solidFill>
              </a:rPr>
              <a:t> so that we start with </a:t>
            </a:r>
            <a:r>
              <a:rPr lang="en-US" sz="2500" dirty="0" err="1">
                <a:solidFill>
                  <a:srgbClr val="003087"/>
                </a:solidFill>
              </a:rPr>
              <a:t>recognising</a:t>
            </a:r>
            <a:r>
              <a:rPr lang="en-US" sz="2500" dirty="0">
                <a:solidFill>
                  <a:srgbClr val="003087"/>
                </a:solidFill>
              </a:rPr>
              <a:t> the things that people and places have and gain an understanding of what a good life means for them. </a:t>
            </a:r>
          </a:p>
          <a:p>
            <a:pPr>
              <a:lnSpc>
                <a:spcPts val="2100"/>
              </a:lnSpc>
            </a:pPr>
            <a:endParaRPr lang="en-US" sz="2500" dirty="0">
              <a:solidFill>
                <a:srgbClr val="003087"/>
              </a:solidFill>
            </a:endParaRPr>
          </a:p>
          <a:p>
            <a:pPr marL="453391" lvl="1" indent="-226695">
              <a:lnSpc>
                <a:spcPts val="2100"/>
              </a:lnSpc>
              <a:buFont typeface="Arial"/>
              <a:buChar char="•"/>
            </a:pPr>
            <a:r>
              <a:rPr lang="en-US" sz="2500" dirty="0">
                <a:solidFill>
                  <a:srgbClr val="003087"/>
                </a:solidFill>
              </a:rPr>
              <a:t>Work together to build strong and cohesive local </a:t>
            </a:r>
            <a:r>
              <a:rPr lang="en-US" sz="2500" dirty="0" err="1">
                <a:solidFill>
                  <a:srgbClr val="003087"/>
                </a:solidFill>
              </a:rPr>
              <a:t>Neighbourhoods</a:t>
            </a:r>
            <a:r>
              <a:rPr lang="en-US" sz="2500" dirty="0">
                <a:solidFill>
                  <a:srgbClr val="003087"/>
                </a:solidFill>
              </a:rPr>
              <a:t> where there is a focus on people and communities supporting each other alongside a vibrant and diverse set of services that people can access.</a:t>
            </a:r>
          </a:p>
          <a:p>
            <a:pPr>
              <a:lnSpc>
                <a:spcPts val="2100"/>
              </a:lnSpc>
            </a:pPr>
            <a:endParaRPr lang="en-US" sz="2500" dirty="0">
              <a:solidFill>
                <a:srgbClr val="003087"/>
              </a:solidFill>
            </a:endParaRPr>
          </a:p>
          <a:p>
            <a:pPr marL="453391" lvl="1" indent="-226695">
              <a:lnSpc>
                <a:spcPts val="2100"/>
              </a:lnSpc>
              <a:buFont typeface="Arial"/>
              <a:buChar char="•"/>
            </a:pPr>
            <a:r>
              <a:rPr lang="en-US" sz="2500" dirty="0">
                <a:solidFill>
                  <a:srgbClr val="003087"/>
                </a:solidFill>
              </a:rPr>
              <a:t>Empower our staff to support people in ways that work them with clear responsibility. Staff are not constrained by professional and organisational boundaries and work together to respond to resident needs. Person, family and </a:t>
            </a:r>
            <a:r>
              <a:rPr lang="en-US" sz="2500" dirty="0" err="1">
                <a:solidFill>
                  <a:srgbClr val="003087"/>
                </a:solidFill>
              </a:rPr>
              <a:t>Neighbourhood</a:t>
            </a:r>
            <a:r>
              <a:rPr lang="en-US" sz="2500" dirty="0">
                <a:solidFill>
                  <a:srgbClr val="003087"/>
                </a:solidFill>
              </a:rPr>
              <a:t> first not organisation first.</a:t>
            </a:r>
          </a:p>
          <a:p>
            <a:pPr>
              <a:lnSpc>
                <a:spcPts val="2100"/>
              </a:lnSpc>
            </a:pPr>
            <a:endParaRPr lang="en-US" sz="2500" dirty="0">
              <a:solidFill>
                <a:srgbClr val="003087"/>
              </a:solidFill>
            </a:endParaRPr>
          </a:p>
          <a:p>
            <a:pPr marL="453391" lvl="1" indent="-226695">
              <a:lnSpc>
                <a:spcPts val="2100"/>
              </a:lnSpc>
              <a:buFont typeface="Arial"/>
              <a:buChar char="•"/>
            </a:pPr>
            <a:r>
              <a:rPr lang="en-US" sz="2500" dirty="0">
                <a:solidFill>
                  <a:srgbClr val="003087"/>
                </a:solidFill>
              </a:rPr>
              <a:t>Start by listening to what is important to residents within each </a:t>
            </a:r>
            <a:r>
              <a:rPr lang="en-US" sz="2500" dirty="0" err="1">
                <a:solidFill>
                  <a:srgbClr val="003087"/>
                </a:solidFill>
              </a:rPr>
              <a:t>Neighbourhood</a:t>
            </a:r>
            <a:r>
              <a:rPr lang="en-US" sz="2500" dirty="0">
                <a:solidFill>
                  <a:srgbClr val="003087"/>
                </a:solidFill>
              </a:rPr>
              <a:t> as well as using local intelligence to help identify the outcomes and priorities that we want to change.</a:t>
            </a:r>
          </a:p>
          <a:p>
            <a:pPr>
              <a:lnSpc>
                <a:spcPts val="2100"/>
              </a:lnSpc>
            </a:pPr>
            <a:endParaRPr lang="en-US" sz="2500" dirty="0">
              <a:solidFill>
                <a:srgbClr val="003087"/>
              </a:solidFill>
            </a:endParaRPr>
          </a:p>
          <a:p>
            <a:pPr marL="453391" lvl="1" indent="-226695">
              <a:lnSpc>
                <a:spcPts val="2100"/>
              </a:lnSpc>
              <a:buFont typeface="Arial"/>
              <a:buChar char="•"/>
            </a:pPr>
            <a:r>
              <a:rPr lang="en-US" sz="2500" dirty="0">
                <a:solidFill>
                  <a:srgbClr val="003087"/>
                </a:solidFill>
              </a:rPr>
              <a:t>Support each </a:t>
            </a:r>
            <a:r>
              <a:rPr lang="en-US" sz="2500" dirty="0" err="1">
                <a:solidFill>
                  <a:srgbClr val="003087"/>
                </a:solidFill>
              </a:rPr>
              <a:t>Neighbourhood</a:t>
            </a:r>
            <a:r>
              <a:rPr lang="en-US" sz="2500" dirty="0">
                <a:solidFill>
                  <a:srgbClr val="003087"/>
                </a:solidFill>
              </a:rPr>
              <a:t> to determine its own priorities which will influence where we all focus our efforts.</a:t>
            </a:r>
          </a:p>
          <a:p>
            <a:pPr>
              <a:lnSpc>
                <a:spcPts val="2100"/>
              </a:lnSpc>
            </a:pPr>
            <a:endParaRPr lang="en-US" sz="2500" dirty="0">
              <a:solidFill>
                <a:srgbClr val="003087"/>
              </a:solidFill>
            </a:endParaRPr>
          </a:p>
          <a:p>
            <a:pPr marL="453391" lvl="1" indent="-226695">
              <a:lnSpc>
                <a:spcPts val="2100"/>
              </a:lnSpc>
              <a:buFont typeface="Arial"/>
              <a:buChar char="•"/>
            </a:pPr>
            <a:r>
              <a:rPr lang="en-US" sz="2500" dirty="0" err="1">
                <a:solidFill>
                  <a:srgbClr val="003087"/>
                </a:solidFill>
              </a:rPr>
              <a:t>Recognise</a:t>
            </a:r>
            <a:r>
              <a:rPr lang="en-US" sz="2500" dirty="0">
                <a:solidFill>
                  <a:srgbClr val="003087"/>
                </a:solidFill>
              </a:rPr>
              <a:t> and value the important contribution of the voluntary and community sector in improving health and wellbeing and they will play an important leadership role in </a:t>
            </a:r>
            <a:r>
              <a:rPr lang="en-US" sz="2500" dirty="0" err="1">
                <a:solidFill>
                  <a:srgbClr val="003087"/>
                </a:solidFill>
              </a:rPr>
              <a:t>Neighbourhoods</a:t>
            </a:r>
            <a:r>
              <a:rPr lang="en-US" sz="2500" dirty="0">
                <a:solidFill>
                  <a:srgbClr val="003087"/>
                </a:solidFill>
              </a:rPr>
              <a:t>.</a:t>
            </a:r>
          </a:p>
        </p:txBody>
      </p:sp>
      <p:sp>
        <p:nvSpPr>
          <p:cNvPr id="10" name="TextBox 10"/>
          <p:cNvSpPr txBox="1"/>
          <p:nvPr/>
        </p:nvSpPr>
        <p:spPr>
          <a:xfrm>
            <a:off x="10130674" y="518160"/>
            <a:ext cx="7846235" cy="1097280"/>
          </a:xfrm>
          <a:prstGeom prst="rect">
            <a:avLst/>
          </a:prstGeom>
        </p:spPr>
        <p:txBody>
          <a:bodyPr lIns="0" tIns="0" rIns="0" bIns="0" rtlCol="0" anchor="t">
            <a:spAutoFit/>
          </a:bodyPr>
          <a:lstStyle/>
          <a:p>
            <a:pPr marL="0" lvl="0" indent="0">
              <a:lnSpc>
                <a:spcPts val="4200"/>
              </a:lnSpc>
            </a:pPr>
            <a:r>
              <a:rPr lang="en-US" sz="4200" spc="-105">
                <a:solidFill>
                  <a:srgbClr val="003087"/>
                </a:solidFill>
                <a:latin typeface="Exo 2 Medium Bold"/>
              </a:rPr>
              <a:t>Our shared principles of neighbourhood working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193086" y="9741789"/>
            <a:ext cx="3452982" cy="450526"/>
            <a:chOff x="0" y="0"/>
            <a:chExt cx="1168046" cy="152400"/>
          </a:xfrm>
        </p:grpSpPr>
        <p:sp>
          <p:nvSpPr>
            <p:cNvPr id="3" name="Freeform 3"/>
            <p:cNvSpPr/>
            <p:nvPr/>
          </p:nvSpPr>
          <p:spPr>
            <a:xfrm>
              <a:off x="0" y="0"/>
              <a:ext cx="1168046" cy="152400"/>
            </a:xfrm>
            <a:custGeom>
              <a:avLst/>
              <a:gdLst/>
              <a:ahLst/>
              <a:cxnLst/>
              <a:rect l="l" t="t" r="r" b="b"/>
              <a:pathLst>
                <a:path w="1168046" h="152400">
                  <a:moveTo>
                    <a:pt x="0" y="0"/>
                  </a:moveTo>
                  <a:lnTo>
                    <a:pt x="1168046" y="0"/>
                  </a:lnTo>
                  <a:lnTo>
                    <a:pt x="1168046" y="152400"/>
                  </a:lnTo>
                  <a:lnTo>
                    <a:pt x="0" y="152400"/>
                  </a:lnTo>
                  <a:close/>
                </a:path>
              </a:pathLst>
            </a:custGeom>
            <a:solidFill>
              <a:srgbClr val="FFFFFF"/>
            </a:solidFill>
          </p:spPr>
          <p:txBody>
            <a:bodyPr/>
            <a:lstStyle/>
            <a:p>
              <a:endParaRPr lang="en-US"/>
            </a:p>
          </p:txBody>
        </p:sp>
      </p:grpSp>
      <p:grpSp>
        <p:nvGrpSpPr>
          <p:cNvPr id="4" name="Group 4"/>
          <p:cNvGrpSpPr/>
          <p:nvPr/>
        </p:nvGrpSpPr>
        <p:grpSpPr>
          <a:xfrm>
            <a:off x="517871" y="1534586"/>
            <a:ext cx="8219692" cy="1878499"/>
            <a:chOff x="0" y="0"/>
            <a:chExt cx="2780488" cy="635443"/>
          </a:xfrm>
        </p:grpSpPr>
        <p:sp>
          <p:nvSpPr>
            <p:cNvPr id="5" name="Freeform 5"/>
            <p:cNvSpPr/>
            <p:nvPr/>
          </p:nvSpPr>
          <p:spPr>
            <a:xfrm>
              <a:off x="0" y="0"/>
              <a:ext cx="2780488" cy="635443"/>
            </a:xfrm>
            <a:custGeom>
              <a:avLst/>
              <a:gdLst/>
              <a:ahLst/>
              <a:cxnLst/>
              <a:rect l="l" t="t" r="r" b="b"/>
              <a:pathLst>
                <a:path w="2780488" h="635443">
                  <a:moveTo>
                    <a:pt x="0" y="0"/>
                  </a:moveTo>
                  <a:lnTo>
                    <a:pt x="2780488" y="0"/>
                  </a:lnTo>
                  <a:lnTo>
                    <a:pt x="2780488" y="635443"/>
                  </a:lnTo>
                  <a:lnTo>
                    <a:pt x="0" y="635443"/>
                  </a:lnTo>
                  <a:close/>
                </a:path>
              </a:pathLst>
            </a:custGeom>
            <a:solidFill>
              <a:srgbClr val="312783"/>
            </a:solidFill>
          </p:spPr>
          <p:txBody>
            <a:bodyPr/>
            <a:lstStyle/>
            <a:p>
              <a:endParaRPr lang="en-US"/>
            </a:p>
          </p:txBody>
        </p:sp>
      </p:grpSp>
      <p:grpSp>
        <p:nvGrpSpPr>
          <p:cNvPr id="6" name="Group 6"/>
          <p:cNvGrpSpPr/>
          <p:nvPr/>
        </p:nvGrpSpPr>
        <p:grpSpPr>
          <a:xfrm>
            <a:off x="517871" y="3776013"/>
            <a:ext cx="8219692" cy="1878499"/>
            <a:chOff x="0" y="0"/>
            <a:chExt cx="2780488" cy="635443"/>
          </a:xfrm>
        </p:grpSpPr>
        <p:sp>
          <p:nvSpPr>
            <p:cNvPr id="7" name="Freeform 7"/>
            <p:cNvSpPr/>
            <p:nvPr/>
          </p:nvSpPr>
          <p:spPr>
            <a:xfrm>
              <a:off x="0" y="0"/>
              <a:ext cx="2780488" cy="635443"/>
            </a:xfrm>
            <a:custGeom>
              <a:avLst/>
              <a:gdLst/>
              <a:ahLst/>
              <a:cxnLst/>
              <a:rect l="l" t="t" r="r" b="b"/>
              <a:pathLst>
                <a:path w="2780488" h="635443">
                  <a:moveTo>
                    <a:pt x="0" y="0"/>
                  </a:moveTo>
                  <a:lnTo>
                    <a:pt x="2780488" y="0"/>
                  </a:lnTo>
                  <a:lnTo>
                    <a:pt x="2780488" y="635443"/>
                  </a:lnTo>
                  <a:lnTo>
                    <a:pt x="0" y="635443"/>
                  </a:lnTo>
                  <a:close/>
                </a:path>
              </a:pathLst>
            </a:custGeom>
            <a:solidFill>
              <a:srgbClr val="312783"/>
            </a:solidFill>
          </p:spPr>
          <p:txBody>
            <a:bodyPr/>
            <a:lstStyle/>
            <a:p>
              <a:endParaRPr lang="en-US"/>
            </a:p>
          </p:txBody>
        </p:sp>
      </p:grpSp>
      <p:grpSp>
        <p:nvGrpSpPr>
          <p:cNvPr id="8" name="Group 8"/>
          <p:cNvGrpSpPr/>
          <p:nvPr/>
        </p:nvGrpSpPr>
        <p:grpSpPr>
          <a:xfrm>
            <a:off x="517871" y="5983012"/>
            <a:ext cx="8219692" cy="1878499"/>
            <a:chOff x="0" y="0"/>
            <a:chExt cx="2780488" cy="635443"/>
          </a:xfrm>
        </p:grpSpPr>
        <p:sp>
          <p:nvSpPr>
            <p:cNvPr id="9" name="Freeform 9"/>
            <p:cNvSpPr/>
            <p:nvPr/>
          </p:nvSpPr>
          <p:spPr>
            <a:xfrm>
              <a:off x="0" y="0"/>
              <a:ext cx="2780488" cy="635443"/>
            </a:xfrm>
            <a:custGeom>
              <a:avLst/>
              <a:gdLst/>
              <a:ahLst/>
              <a:cxnLst/>
              <a:rect l="l" t="t" r="r" b="b"/>
              <a:pathLst>
                <a:path w="2780488" h="635443">
                  <a:moveTo>
                    <a:pt x="0" y="0"/>
                  </a:moveTo>
                  <a:lnTo>
                    <a:pt x="2780488" y="0"/>
                  </a:lnTo>
                  <a:lnTo>
                    <a:pt x="2780488" y="635443"/>
                  </a:lnTo>
                  <a:lnTo>
                    <a:pt x="0" y="635443"/>
                  </a:lnTo>
                  <a:close/>
                </a:path>
              </a:pathLst>
            </a:custGeom>
            <a:solidFill>
              <a:srgbClr val="312783"/>
            </a:solidFill>
          </p:spPr>
          <p:txBody>
            <a:bodyPr/>
            <a:lstStyle/>
            <a:p>
              <a:endParaRPr lang="en-US"/>
            </a:p>
          </p:txBody>
        </p:sp>
      </p:grpSp>
      <p:grpSp>
        <p:nvGrpSpPr>
          <p:cNvPr id="10" name="Group 10"/>
          <p:cNvGrpSpPr/>
          <p:nvPr/>
        </p:nvGrpSpPr>
        <p:grpSpPr>
          <a:xfrm>
            <a:off x="517871" y="8190012"/>
            <a:ext cx="8219692" cy="1878499"/>
            <a:chOff x="0" y="0"/>
            <a:chExt cx="2780488" cy="635443"/>
          </a:xfrm>
        </p:grpSpPr>
        <p:sp>
          <p:nvSpPr>
            <p:cNvPr id="11" name="Freeform 11"/>
            <p:cNvSpPr/>
            <p:nvPr/>
          </p:nvSpPr>
          <p:spPr>
            <a:xfrm>
              <a:off x="0" y="0"/>
              <a:ext cx="2780488" cy="635443"/>
            </a:xfrm>
            <a:custGeom>
              <a:avLst/>
              <a:gdLst/>
              <a:ahLst/>
              <a:cxnLst/>
              <a:rect l="l" t="t" r="r" b="b"/>
              <a:pathLst>
                <a:path w="2780488" h="635443">
                  <a:moveTo>
                    <a:pt x="0" y="0"/>
                  </a:moveTo>
                  <a:lnTo>
                    <a:pt x="2780488" y="0"/>
                  </a:lnTo>
                  <a:lnTo>
                    <a:pt x="2780488" y="635443"/>
                  </a:lnTo>
                  <a:lnTo>
                    <a:pt x="0" y="635443"/>
                  </a:lnTo>
                  <a:close/>
                </a:path>
              </a:pathLst>
            </a:custGeom>
            <a:solidFill>
              <a:srgbClr val="312783"/>
            </a:solidFill>
          </p:spPr>
          <p:txBody>
            <a:bodyPr/>
            <a:lstStyle/>
            <a:p>
              <a:endParaRPr lang="en-US"/>
            </a:p>
          </p:txBody>
        </p:sp>
      </p:grpSp>
      <p:pic>
        <p:nvPicPr>
          <p:cNvPr id="12" name="Picture 12"/>
          <p:cNvPicPr>
            <a:picLocks noChangeAspect="1"/>
          </p:cNvPicPr>
          <p:nvPr/>
        </p:nvPicPr>
        <p:blipFill>
          <a:blip r:embed="rId2"/>
          <a:srcRect/>
          <a:stretch>
            <a:fillRect/>
          </a:stretch>
        </p:blipFill>
        <p:spPr>
          <a:xfrm>
            <a:off x="14854529" y="396429"/>
            <a:ext cx="2993001" cy="632271"/>
          </a:xfrm>
          <a:prstGeom prst="rect">
            <a:avLst/>
          </a:prstGeom>
        </p:spPr>
      </p:pic>
      <p:grpSp>
        <p:nvGrpSpPr>
          <p:cNvPr id="13" name="Group 13"/>
          <p:cNvGrpSpPr/>
          <p:nvPr/>
        </p:nvGrpSpPr>
        <p:grpSpPr>
          <a:xfrm>
            <a:off x="9332393" y="1534586"/>
            <a:ext cx="8752352" cy="8432465"/>
            <a:chOff x="0" y="0"/>
            <a:chExt cx="2960672" cy="2852464"/>
          </a:xfrm>
        </p:grpSpPr>
        <p:sp>
          <p:nvSpPr>
            <p:cNvPr id="14" name="Freeform 14"/>
            <p:cNvSpPr/>
            <p:nvPr/>
          </p:nvSpPr>
          <p:spPr>
            <a:xfrm>
              <a:off x="0" y="0"/>
              <a:ext cx="2960672" cy="2852463"/>
            </a:xfrm>
            <a:custGeom>
              <a:avLst/>
              <a:gdLst/>
              <a:ahLst/>
              <a:cxnLst/>
              <a:rect l="l" t="t" r="r" b="b"/>
              <a:pathLst>
                <a:path w="2960672" h="2852463">
                  <a:moveTo>
                    <a:pt x="0" y="0"/>
                  </a:moveTo>
                  <a:lnTo>
                    <a:pt x="2960672" y="0"/>
                  </a:lnTo>
                  <a:lnTo>
                    <a:pt x="2960672" y="2852463"/>
                  </a:lnTo>
                  <a:lnTo>
                    <a:pt x="0" y="2852463"/>
                  </a:lnTo>
                  <a:close/>
                </a:path>
              </a:pathLst>
            </a:custGeom>
            <a:solidFill>
              <a:srgbClr val="E8EDEE"/>
            </a:solidFill>
          </p:spPr>
          <p:txBody>
            <a:bodyPr/>
            <a:lstStyle/>
            <a:p>
              <a:endParaRPr lang="en-US"/>
            </a:p>
          </p:txBody>
        </p:sp>
      </p:grpSp>
      <p:grpSp>
        <p:nvGrpSpPr>
          <p:cNvPr id="15" name="Group 15"/>
          <p:cNvGrpSpPr/>
          <p:nvPr/>
        </p:nvGrpSpPr>
        <p:grpSpPr>
          <a:xfrm rot="5400000">
            <a:off x="4311972" y="3375460"/>
            <a:ext cx="631490" cy="438178"/>
            <a:chOff x="0" y="0"/>
            <a:chExt cx="2670393" cy="1852930"/>
          </a:xfrm>
        </p:grpSpPr>
        <p:sp>
          <p:nvSpPr>
            <p:cNvPr id="16" name="Freeform 16"/>
            <p:cNvSpPr/>
            <p:nvPr/>
          </p:nvSpPr>
          <p:spPr>
            <a:xfrm>
              <a:off x="0" y="0"/>
              <a:ext cx="2670393" cy="1854200"/>
            </a:xfrm>
            <a:custGeom>
              <a:avLst/>
              <a:gdLst/>
              <a:ahLst/>
              <a:cxnLst/>
              <a:rect l="l" t="t" r="r" b="b"/>
              <a:pathLst>
                <a:path w="2670393" h="1854200">
                  <a:moveTo>
                    <a:pt x="2570063" y="739140"/>
                  </a:moveTo>
                  <a:lnTo>
                    <a:pt x="1649313" y="49530"/>
                  </a:lnTo>
                  <a:cubicBezTo>
                    <a:pt x="1604863" y="16510"/>
                    <a:pt x="1556603" y="0"/>
                    <a:pt x="1507073" y="0"/>
                  </a:cubicBezTo>
                  <a:cubicBezTo>
                    <a:pt x="1401663" y="0"/>
                    <a:pt x="1324193" y="81280"/>
                    <a:pt x="1324193" y="194310"/>
                  </a:cubicBezTo>
                  <a:lnTo>
                    <a:pt x="1324193" y="605790"/>
                  </a:lnTo>
                  <a:lnTo>
                    <a:pt x="313690" y="605790"/>
                  </a:lnTo>
                  <a:cubicBezTo>
                    <a:pt x="139700" y="609600"/>
                    <a:pt x="0" y="751840"/>
                    <a:pt x="0" y="927100"/>
                  </a:cubicBezTo>
                  <a:cubicBezTo>
                    <a:pt x="0" y="1102360"/>
                    <a:pt x="139700" y="1244600"/>
                    <a:pt x="313690" y="1248410"/>
                  </a:cubicBezTo>
                  <a:lnTo>
                    <a:pt x="1324193" y="1248410"/>
                  </a:lnTo>
                  <a:lnTo>
                    <a:pt x="1324193" y="1659890"/>
                  </a:lnTo>
                  <a:cubicBezTo>
                    <a:pt x="1324193" y="1772920"/>
                    <a:pt x="1401663" y="1854200"/>
                    <a:pt x="1507073" y="1854200"/>
                  </a:cubicBezTo>
                  <a:cubicBezTo>
                    <a:pt x="1556603" y="1854200"/>
                    <a:pt x="1604863" y="1836420"/>
                    <a:pt x="1649313" y="1803400"/>
                  </a:cubicBezTo>
                  <a:lnTo>
                    <a:pt x="2570063" y="1115060"/>
                  </a:lnTo>
                  <a:cubicBezTo>
                    <a:pt x="2633563" y="1066800"/>
                    <a:pt x="2670393" y="998220"/>
                    <a:pt x="2670393" y="927100"/>
                  </a:cubicBezTo>
                  <a:cubicBezTo>
                    <a:pt x="2670393" y="854710"/>
                    <a:pt x="2633563" y="787400"/>
                    <a:pt x="2570063" y="739140"/>
                  </a:cubicBezTo>
                  <a:close/>
                </a:path>
              </a:pathLst>
            </a:custGeom>
            <a:solidFill>
              <a:srgbClr val="55A4A5"/>
            </a:solidFill>
          </p:spPr>
          <p:txBody>
            <a:bodyPr/>
            <a:lstStyle/>
            <a:p>
              <a:endParaRPr lang="en-US"/>
            </a:p>
          </p:txBody>
        </p:sp>
      </p:grpSp>
      <p:sp>
        <p:nvSpPr>
          <p:cNvPr id="17" name="TextBox 17"/>
          <p:cNvSpPr txBox="1"/>
          <p:nvPr/>
        </p:nvSpPr>
        <p:spPr>
          <a:xfrm>
            <a:off x="517871" y="602501"/>
            <a:ext cx="14658400" cy="563880"/>
          </a:xfrm>
          <a:prstGeom prst="rect">
            <a:avLst/>
          </a:prstGeom>
        </p:spPr>
        <p:txBody>
          <a:bodyPr lIns="0" tIns="0" rIns="0" bIns="0" rtlCol="0" anchor="t">
            <a:spAutoFit/>
          </a:bodyPr>
          <a:lstStyle/>
          <a:p>
            <a:pPr marL="0" lvl="0" indent="0">
              <a:lnSpc>
                <a:spcPts val="4200"/>
              </a:lnSpc>
            </a:pPr>
            <a:r>
              <a:rPr lang="en-US" sz="4200" spc="-105">
                <a:solidFill>
                  <a:srgbClr val="003087"/>
                </a:solidFill>
                <a:latin typeface="Exo 2 Medium Bold"/>
              </a:rPr>
              <a:t>A population health management approach</a:t>
            </a:r>
          </a:p>
        </p:txBody>
      </p:sp>
      <p:sp>
        <p:nvSpPr>
          <p:cNvPr id="18" name="TextBox 18"/>
          <p:cNvSpPr txBox="1"/>
          <p:nvPr/>
        </p:nvSpPr>
        <p:spPr>
          <a:xfrm>
            <a:off x="9505614" y="1721714"/>
            <a:ext cx="8341916" cy="8378384"/>
          </a:xfrm>
          <a:prstGeom prst="rect">
            <a:avLst/>
          </a:prstGeom>
        </p:spPr>
        <p:txBody>
          <a:bodyPr lIns="0" tIns="0" rIns="0" bIns="0" rtlCol="0" anchor="t">
            <a:spAutoFit/>
          </a:bodyPr>
          <a:lstStyle/>
          <a:p>
            <a:pPr>
              <a:lnSpc>
                <a:spcPts val="2300"/>
              </a:lnSpc>
            </a:pPr>
            <a:r>
              <a:rPr lang="en-US" sz="2199" dirty="0">
                <a:solidFill>
                  <a:srgbClr val="003087"/>
                </a:solidFill>
                <a:latin typeface="Open Sans 1 Bold"/>
              </a:rPr>
              <a:t>This approach supports people during their life course and according to level of complexity and need. What is important to make this approach work:</a:t>
            </a:r>
          </a:p>
          <a:p>
            <a:pPr>
              <a:lnSpc>
                <a:spcPts val="2300"/>
              </a:lnSpc>
            </a:pPr>
            <a:endParaRPr lang="en-US" sz="2199" dirty="0">
              <a:solidFill>
                <a:srgbClr val="003087"/>
              </a:solidFill>
              <a:latin typeface="Open Sans 1 Bold"/>
            </a:endParaRPr>
          </a:p>
          <a:p>
            <a:pPr marL="431801" lvl="1" indent="-215900">
              <a:lnSpc>
                <a:spcPts val="2000"/>
              </a:lnSpc>
              <a:buFont typeface="Arial"/>
              <a:buChar char="•"/>
            </a:pPr>
            <a:r>
              <a:rPr lang="en-US" sz="2400" dirty="0">
                <a:solidFill>
                  <a:srgbClr val="003087"/>
                </a:solidFill>
              </a:rPr>
              <a:t>Engagement of residents within the </a:t>
            </a:r>
            <a:r>
              <a:rPr lang="en-US" sz="2400" dirty="0" err="1">
                <a:solidFill>
                  <a:srgbClr val="003087"/>
                </a:solidFill>
              </a:rPr>
              <a:t>Neighbourhood</a:t>
            </a:r>
            <a:r>
              <a:rPr lang="en-US" sz="2400" dirty="0">
                <a:solidFill>
                  <a:srgbClr val="003087"/>
                </a:solidFill>
              </a:rPr>
              <a:t> to help determine priorities  </a:t>
            </a:r>
          </a:p>
          <a:p>
            <a:pPr>
              <a:lnSpc>
                <a:spcPts val="2000"/>
              </a:lnSpc>
            </a:pPr>
            <a:endParaRPr lang="en-US" sz="2400" dirty="0">
              <a:solidFill>
                <a:srgbClr val="003087"/>
              </a:solidFill>
            </a:endParaRPr>
          </a:p>
          <a:p>
            <a:pPr marL="431801" lvl="1" indent="-215900">
              <a:lnSpc>
                <a:spcPts val="2000"/>
              </a:lnSpc>
              <a:buFont typeface="Arial"/>
              <a:buChar char="•"/>
            </a:pPr>
            <a:r>
              <a:rPr lang="en-US" sz="2400" dirty="0">
                <a:solidFill>
                  <a:srgbClr val="003087"/>
                </a:solidFill>
              </a:rPr>
              <a:t>Staff empowered to work together with people using a strengths based approach – </a:t>
            </a:r>
            <a:r>
              <a:rPr lang="en-US" sz="2400" dirty="0" err="1">
                <a:solidFill>
                  <a:srgbClr val="003087"/>
                </a:solidFill>
              </a:rPr>
              <a:t>recognising</a:t>
            </a:r>
            <a:r>
              <a:rPr lang="en-US" sz="2400" dirty="0">
                <a:solidFill>
                  <a:srgbClr val="003087"/>
                </a:solidFill>
              </a:rPr>
              <a:t> the importance of loneliness and social isolation. A comprehensive community navigation offer to support prevention and early intervention.</a:t>
            </a:r>
          </a:p>
          <a:p>
            <a:pPr>
              <a:lnSpc>
                <a:spcPts val="2000"/>
              </a:lnSpc>
            </a:pPr>
            <a:endParaRPr lang="en-US" sz="2400" dirty="0">
              <a:solidFill>
                <a:srgbClr val="003087"/>
              </a:solidFill>
            </a:endParaRPr>
          </a:p>
          <a:p>
            <a:pPr marL="431800" lvl="1" indent="-215900">
              <a:lnSpc>
                <a:spcPts val="2000"/>
              </a:lnSpc>
              <a:buFont typeface="Arial"/>
              <a:buChar char="•"/>
            </a:pPr>
            <a:r>
              <a:rPr lang="en-US" sz="2400" dirty="0">
                <a:solidFill>
                  <a:srgbClr val="003087"/>
                </a:solidFill>
              </a:rPr>
              <a:t>Strong analytical skills and expertise in population health management underpinned by linked data / dashboards which help to understand the needs of local populations and places. This includes understanding the role of the wider determinants of health, outcomes for individuals and families and how </a:t>
            </a:r>
            <a:r>
              <a:rPr lang="en-US" sz="2400" dirty="0" err="1">
                <a:solidFill>
                  <a:srgbClr val="003087"/>
                </a:solidFill>
              </a:rPr>
              <a:t>Neighbourhoods</a:t>
            </a:r>
            <a:r>
              <a:rPr lang="en-US" sz="2400" dirty="0">
                <a:solidFill>
                  <a:srgbClr val="003087"/>
                </a:solidFill>
              </a:rPr>
              <a:t> will change over time e.g. housing and public realm developments.</a:t>
            </a:r>
          </a:p>
          <a:p>
            <a:pPr>
              <a:lnSpc>
                <a:spcPts val="2000"/>
              </a:lnSpc>
            </a:pPr>
            <a:endParaRPr lang="en-US" sz="2400" dirty="0">
              <a:solidFill>
                <a:srgbClr val="003087"/>
              </a:solidFill>
            </a:endParaRPr>
          </a:p>
          <a:p>
            <a:pPr marL="431800" lvl="1" indent="-215900">
              <a:lnSpc>
                <a:spcPts val="2000"/>
              </a:lnSpc>
              <a:buFont typeface="Arial"/>
              <a:buChar char="•"/>
            </a:pPr>
            <a:r>
              <a:rPr lang="en-US" sz="2400" dirty="0">
                <a:solidFill>
                  <a:srgbClr val="003087"/>
                </a:solidFill>
              </a:rPr>
              <a:t>Enhanced and aligned MDT working across Manchester that is better supported, has a clearer structure and purpose, is effective at identifying the right people and determining the right interventions for individuals.</a:t>
            </a:r>
          </a:p>
          <a:p>
            <a:pPr>
              <a:lnSpc>
                <a:spcPts val="2000"/>
              </a:lnSpc>
            </a:pPr>
            <a:endParaRPr lang="en-US" sz="2400" dirty="0">
              <a:solidFill>
                <a:srgbClr val="003087"/>
              </a:solidFill>
            </a:endParaRPr>
          </a:p>
          <a:p>
            <a:pPr marL="431801" lvl="1" indent="-215900">
              <a:lnSpc>
                <a:spcPts val="2000"/>
              </a:lnSpc>
              <a:buFont typeface="Arial"/>
              <a:buChar char="•"/>
            </a:pPr>
            <a:r>
              <a:rPr lang="en-US" sz="2400" dirty="0">
                <a:solidFill>
                  <a:srgbClr val="003087"/>
                </a:solidFill>
              </a:rPr>
              <a:t>Embedding a pathway approach which identifies what is important for the patient, what their needs are and how support can be better accessed </a:t>
            </a:r>
          </a:p>
          <a:p>
            <a:pPr>
              <a:lnSpc>
                <a:spcPts val="2000"/>
              </a:lnSpc>
            </a:pPr>
            <a:endParaRPr lang="en-US" sz="2400" dirty="0">
              <a:solidFill>
                <a:srgbClr val="003087"/>
              </a:solidFill>
            </a:endParaRPr>
          </a:p>
          <a:p>
            <a:pPr marL="431800" lvl="1" indent="-215900">
              <a:lnSpc>
                <a:spcPts val="2000"/>
              </a:lnSpc>
              <a:buFont typeface="Arial"/>
              <a:buChar char="•"/>
            </a:pPr>
            <a:r>
              <a:rPr lang="en-US" sz="2400" dirty="0">
                <a:solidFill>
                  <a:srgbClr val="003087"/>
                </a:solidFill>
              </a:rPr>
              <a:t>Residents who are involved from the outset – they are involved in making decisions about their own care and support so that care is </a:t>
            </a:r>
            <a:r>
              <a:rPr lang="en-US" sz="2400" dirty="0" err="1">
                <a:solidFill>
                  <a:srgbClr val="003087"/>
                </a:solidFill>
              </a:rPr>
              <a:t>personalised</a:t>
            </a:r>
            <a:r>
              <a:rPr lang="en-US" sz="2400" dirty="0">
                <a:solidFill>
                  <a:srgbClr val="003087"/>
                </a:solidFill>
              </a:rPr>
              <a:t> and coordinated.</a:t>
            </a:r>
          </a:p>
        </p:txBody>
      </p:sp>
      <p:sp>
        <p:nvSpPr>
          <p:cNvPr id="19" name="TextBox 19"/>
          <p:cNvSpPr txBox="1"/>
          <p:nvPr/>
        </p:nvSpPr>
        <p:spPr>
          <a:xfrm>
            <a:off x="691383" y="1846668"/>
            <a:ext cx="7872668" cy="1315553"/>
          </a:xfrm>
          <a:prstGeom prst="rect">
            <a:avLst/>
          </a:prstGeom>
        </p:spPr>
        <p:txBody>
          <a:bodyPr lIns="0" tIns="0" rIns="0" bIns="0" rtlCol="0" anchor="t">
            <a:spAutoFit/>
          </a:bodyPr>
          <a:lstStyle/>
          <a:p>
            <a:pPr>
              <a:lnSpc>
                <a:spcPts val="2200"/>
              </a:lnSpc>
            </a:pPr>
            <a:r>
              <a:rPr lang="en-US" sz="2099" dirty="0">
                <a:solidFill>
                  <a:srgbClr val="FFFFFF"/>
                </a:solidFill>
                <a:latin typeface="Open Sans 1 Bold"/>
              </a:rPr>
              <a:t>1. Understanding the needs of </a:t>
            </a:r>
            <a:r>
              <a:rPr lang="en-US" sz="2099" dirty="0" err="1">
                <a:solidFill>
                  <a:srgbClr val="FFFFFF"/>
                </a:solidFill>
                <a:latin typeface="Open Sans 1 Bold"/>
              </a:rPr>
              <a:t>Neighbourhoods</a:t>
            </a:r>
            <a:r>
              <a:rPr lang="en-US" sz="2099" dirty="0">
                <a:solidFill>
                  <a:srgbClr val="FFFFFF"/>
                </a:solidFill>
                <a:latin typeface="Open Sans 1 Bold"/>
              </a:rPr>
              <a:t> as a whole (people and place)</a:t>
            </a:r>
          </a:p>
          <a:p>
            <a:pPr>
              <a:lnSpc>
                <a:spcPts val="1900"/>
              </a:lnSpc>
            </a:pPr>
            <a:r>
              <a:rPr lang="en-US" sz="2400" dirty="0" err="1">
                <a:solidFill>
                  <a:srgbClr val="FFFFFF"/>
                </a:solidFill>
              </a:rPr>
              <a:t>Neighbourhood</a:t>
            </a:r>
            <a:r>
              <a:rPr lang="en-US" sz="2400" dirty="0">
                <a:solidFill>
                  <a:srgbClr val="FFFFFF"/>
                </a:solidFill>
              </a:rPr>
              <a:t> teams supported by evidence-based information to understand the current and future needs &amp; priorities within individual </a:t>
            </a:r>
            <a:r>
              <a:rPr lang="en-US" sz="2400" dirty="0" err="1">
                <a:solidFill>
                  <a:srgbClr val="FFFFFF"/>
                </a:solidFill>
              </a:rPr>
              <a:t>Neighbourhoods</a:t>
            </a:r>
            <a:endParaRPr lang="en-US" sz="2400" dirty="0">
              <a:solidFill>
                <a:srgbClr val="FFFFFF"/>
              </a:solidFill>
            </a:endParaRPr>
          </a:p>
        </p:txBody>
      </p:sp>
      <p:sp>
        <p:nvSpPr>
          <p:cNvPr id="20" name="TextBox 20"/>
          <p:cNvSpPr txBox="1"/>
          <p:nvPr/>
        </p:nvSpPr>
        <p:spPr>
          <a:xfrm>
            <a:off x="691383" y="4088094"/>
            <a:ext cx="7872668" cy="1315553"/>
          </a:xfrm>
          <a:prstGeom prst="rect">
            <a:avLst/>
          </a:prstGeom>
        </p:spPr>
        <p:txBody>
          <a:bodyPr lIns="0" tIns="0" rIns="0" bIns="0" rtlCol="0" anchor="t">
            <a:spAutoFit/>
          </a:bodyPr>
          <a:lstStyle/>
          <a:p>
            <a:pPr>
              <a:lnSpc>
                <a:spcPts val="2200"/>
              </a:lnSpc>
            </a:pPr>
            <a:r>
              <a:rPr lang="en-US" sz="2099" dirty="0">
                <a:solidFill>
                  <a:srgbClr val="FFFFFF"/>
                </a:solidFill>
                <a:latin typeface="Open Sans 1 Bold"/>
              </a:rPr>
              <a:t>2. Understanding the needs of specific groups or cohorts of the </a:t>
            </a:r>
            <a:r>
              <a:rPr lang="en-US" sz="2099" dirty="0" err="1">
                <a:solidFill>
                  <a:srgbClr val="FFFFFF"/>
                </a:solidFill>
                <a:latin typeface="Open Sans 1 Bold"/>
              </a:rPr>
              <a:t>Neighbourhood</a:t>
            </a:r>
            <a:endParaRPr lang="en-US" sz="2099" dirty="0">
              <a:solidFill>
                <a:srgbClr val="FFFFFF"/>
              </a:solidFill>
              <a:latin typeface="Open Sans 1 Bold"/>
            </a:endParaRPr>
          </a:p>
          <a:p>
            <a:pPr>
              <a:lnSpc>
                <a:spcPts val="1900"/>
              </a:lnSpc>
            </a:pPr>
            <a:r>
              <a:rPr lang="en-US" sz="2400" dirty="0">
                <a:solidFill>
                  <a:srgbClr val="FFFFFF"/>
                </a:solidFill>
              </a:rPr>
              <a:t>It will be important to identify specific groups of the population where support will have the greatest impact, informing service delivery. This includes whole population prevention</a:t>
            </a:r>
          </a:p>
        </p:txBody>
      </p:sp>
      <p:sp>
        <p:nvSpPr>
          <p:cNvPr id="21" name="TextBox 21"/>
          <p:cNvSpPr txBox="1"/>
          <p:nvPr/>
        </p:nvSpPr>
        <p:spPr>
          <a:xfrm>
            <a:off x="691383" y="6295094"/>
            <a:ext cx="7872668" cy="1315553"/>
          </a:xfrm>
          <a:prstGeom prst="rect">
            <a:avLst/>
          </a:prstGeom>
        </p:spPr>
        <p:txBody>
          <a:bodyPr lIns="0" tIns="0" rIns="0" bIns="0" rtlCol="0" anchor="t">
            <a:spAutoFit/>
          </a:bodyPr>
          <a:lstStyle/>
          <a:p>
            <a:pPr>
              <a:lnSpc>
                <a:spcPts val="2200"/>
              </a:lnSpc>
            </a:pPr>
            <a:r>
              <a:rPr lang="en-US" sz="2099" dirty="0">
                <a:solidFill>
                  <a:srgbClr val="FFFFFF"/>
                </a:solidFill>
                <a:latin typeface="Open Sans 1 Bold"/>
              </a:rPr>
              <a:t>3. Identification of individuals and families that would benefit from multi-disciplinary support</a:t>
            </a:r>
          </a:p>
          <a:p>
            <a:pPr>
              <a:lnSpc>
                <a:spcPts val="1900"/>
              </a:lnSpc>
            </a:pPr>
            <a:r>
              <a:rPr lang="en-US" sz="2400" dirty="0">
                <a:solidFill>
                  <a:srgbClr val="FFFFFF"/>
                </a:solidFill>
              </a:rPr>
              <a:t>Information (data alongside professional and other local knowledge) used to identify specific individuals for discussion at </a:t>
            </a:r>
            <a:r>
              <a:rPr lang="en-US" sz="2400" dirty="0" err="1">
                <a:solidFill>
                  <a:srgbClr val="FFFFFF"/>
                </a:solidFill>
              </a:rPr>
              <a:t>Neighbourhood</a:t>
            </a:r>
            <a:r>
              <a:rPr lang="en-US" sz="2400" dirty="0">
                <a:solidFill>
                  <a:srgbClr val="FFFFFF"/>
                </a:solidFill>
              </a:rPr>
              <a:t> MDTs (anticipatory care)</a:t>
            </a:r>
          </a:p>
        </p:txBody>
      </p:sp>
      <p:sp>
        <p:nvSpPr>
          <p:cNvPr id="22" name="TextBox 22"/>
          <p:cNvSpPr txBox="1"/>
          <p:nvPr/>
        </p:nvSpPr>
        <p:spPr>
          <a:xfrm>
            <a:off x="691383" y="8502093"/>
            <a:ext cx="7872668" cy="1243097"/>
          </a:xfrm>
          <a:prstGeom prst="rect">
            <a:avLst/>
          </a:prstGeom>
        </p:spPr>
        <p:txBody>
          <a:bodyPr lIns="0" tIns="0" rIns="0" bIns="0" rtlCol="0" anchor="t">
            <a:spAutoFit/>
          </a:bodyPr>
          <a:lstStyle/>
          <a:p>
            <a:pPr>
              <a:lnSpc>
                <a:spcPts val="2200"/>
              </a:lnSpc>
            </a:pPr>
            <a:r>
              <a:rPr lang="en-US" sz="2099" dirty="0">
                <a:solidFill>
                  <a:srgbClr val="FFFFFF"/>
                </a:solidFill>
                <a:latin typeface="Open Sans 1 Bold"/>
              </a:rPr>
              <a:t>4. </a:t>
            </a:r>
            <a:r>
              <a:rPr lang="en-US" sz="2099" dirty="0" err="1">
                <a:solidFill>
                  <a:srgbClr val="FFFFFF"/>
                </a:solidFill>
                <a:latin typeface="Open Sans 1 Bold"/>
              </a:rPr>
              <a:t>Personalised</a:t>
            </a:r>
            <a:r>
              <a:rPr lang="en-US" sz="2099" dirty="0">
                <a:solidFill>
                  <a:srgbClr val="FFFFFF"/>
                </a:solidFill>
                <a:latin typeface="Open Sans 1 Bold"/>
              </a:rPr>
              <a:t> and coordinated care and support which puts the person at the centre</a:t>
            </a:r>
          </a:p>
          <a:p>
            <a:pPr>
              <a:lnSpc>
                <a:spcPts val="1900"/>
              </a:lnSpc>
            </a:pPr>
            <a:r>
              <a:rPr lang="en-US" sz="2400" dirty="0">
                <a:solidFill>
                  <a:srgbClr val="FFFFFF"/>
                </a:solidFill>
              </a:rPr>
              <a:t>Coordinated response from </a:t>
            </a:r>
            <a:r>
              <a:rPr lang="en-US" sz="2400" dirty="0" err="1">
                <a:solidFill>
                  <a:srgbClr val="FFFFFF"/>
                </a:solidFill>
              </a:rPr>
              <a:t>Neighbourhood</a:t>
            </a:r>
            <a:r>
              <a:rPr lang="en-US" sz="2400" dirty="0">
                <a:solidFill>
                  <a:srgbClr val="FFFFFF"/>
                </a:solidFill>
              </a:rPr>
              <a:t> MDT team. Trusted assessment &amp; integrated care processes supporting.</a:t>
            </a:r>
          </a:p>
          <a:p>
            <a:pPr>
              <a:lnSpc>
                <a:spcPts val="1900"/>
              </a:lnSpc>
            </a:pPr>
            <a:endParaRPr lang="en-US" sz="266" dirty="0">
              <a:solidFill>
                <a:srgbClr val="FFFFFF"/>
              </a:solidFill>
              <a:latin typeface="Open Sans 1"/>
            </a:endParaRPr>
          </a:p>
        </p:txBody>
      </p:sp>
      <p:grpSp>
        <p:nvGrpSpPr>
          <p:cNvPr id="23" name="Group 23"/>
          <p:cNvGrpSpPr/>
          <p:nvPr/>
        </p:nvGrpSpPr>
        <p:grpSpPr>
          <a:xfrm rot="5400000">
            <a:off x="4311972" y="5616887"/>
            <a:ext cx="631490" cy="438178"/>
            <a:chOff x="0" y="0"/>
            <a:chExt cx="2670393" cy="1852930"/>
          </a:xfrm>
        </p:grpSpPr>
        <p:sp>
          <p:nvSpPr>
            <p:cNvPr id="24" name="Freeform 24"/>
            <p:cNvSpPr/>
            <p:nvPr/>
          </p:nvSpPr>
          <p:spPr>
            <a:xfrm>
              <a:off x="0" y="0"/>
              <a:ext cx="2670393" cy="1854200"/>
            </a:xfrm>
            <a:custGeom>
              <a:avLst/>
              <a:gdLst/>
              <a:ahLst/>
              <a:cxnLst/>
              <a:rect l="l" t="t" r="r" b="b"/>
              <a:pathLst>
                <a:path w="2670393" h="1854200">
                  <a:moveTo>
                    <a:pt x="2570063" y="739140"/>
                  </a:moveTo>
                  <a:lnTo>
                    <a:pt x="1649313" y="49530"/>
                  </a:lnTo>
                  <a:cubicBezTo>
                    <a:pt x="1604863" y="16510"/>
                    <a:pt x="1556603" y="0"/>
                    <a:pt x="1507073" y="0"/>
                  </a:cubicBezTo>
                  <a:cubicBezTo>
                    <a:pt x="1401663" y="0"/>
                    <a:pt x="1324193" y="81280"/>
                    <a:pt x="1324193" y="194310"/>
                  </a:cubicBezTo>
                  <a:lnTo>
                    <a:pt x="1324193" y="605790"/>
                  </a:lnTo>
                  <a:lnTo>
                    <a:pt x="313690" y="605790"/>
                  </a:lnTo>
                  <a:cubicBezTo>
                    <a:pt x="139700" y="609600"/>
                    <a:pt x="0" y="751840"/>
                    <a:pt x="0" y="927100"/>
                  </a:cubicBezTo>
                  <a:cubicBezTo>
                    <a:pt x="0" y="1102360"/>
                    <a:pt x="139700" y="1244600"/>
                    <a:pt x="313690" y="1248410"/>
                  </a:cubicBezTo>
                  <a:lnTo>
                    <a:pt x="1324193" y="1248410"/>
                  </a:lnTo>
                  <a:lnTo>
                    <a:pt x="1324193" y="1659890"/>
                  </a:lnTo>
                  <a:cubicBezTo>
                    <a:pt x="1324193" y="1772920"/>
                    <a:pt x="1401663" y="1854200"/>
                    <a:pt x="1507073" y="1854200"/>
                  </a:cubicBezTo>
                  <a:cubicBezTo>
                    <a:pt x="1556603" y="1854200"/>
                    <a:pt x="1604863" y="1836420"/>
                    <a:pt x="1649313" y="1803400"/>
                  </a:cubicBezTo>
                  <a:lnTo>
                    <a:pt x="2570063" y="1115060"/>
                  </a:lnTo>
                  <a:cubicBezTo>
                    <a:pt x="2633563" y="1066800"/>
                    <a:pt x="2670393" y="998220"/>
                    <a:pt x="2670393" y="927100"/>
                  </a:cubicBezTo>
                  <a:cubicBezTo>
                    <a:pt x="2670393" y="854710"/>
                    <a:pt x="2633563" y="787400"/>
                    <a:pt x="2570063" y="739140"/>
                  </a:cubicBezTo>
                  <a:close/>
                </a:path>
              </a:pathLst>
            </a:custGeom>
            <a:solidFill>
              <a:srgbClr val="55A4A5"/>
            </a:solidFill>
          </p:spPr>
          <p:txBody>
            <a:bodyPr/>
            <a:lstStyle/>
            <a:p>
              <a:endParaRPr lang="en-US"/>
            </a:p>
          </p:txBody>
        </p:sp>
      </p:grpSp>
      <p:grpSp>
        <p:nvGrpSpPr>
          <p:cNvPr id="25" name="Group 25"/>
          <p:cNvGrpSpPr/>
          <p:nvPr/>
        </p:nvGrpSpPr>
        <p:grpSpPr>
          <a:xfrm rot="5400000">
            <a:off x="4311972" y="7827700"/>
            <a:ext cx="631490" cy="438178"/>
            <a:chOff x="0" y="0"/>
            <a:chExt cx="2670393" cy="1852930"/>
          </a:xfrm>
        </p:grpSpPr>
        <p:sp>
          <p:nvSpPr>
            <p:cNvPr id="26" name="Freeform 26"/>
            <p:cNvSpPr/>
            <p:nvPr/>
          </p:nvSpPr>
          <p:spPr>
            <a:xfrm>
              <a:off x="0" y="0"/>
              <a:ext cx="2670393" cy="1854200"/>
            </a:xfrm>
            <a:custGeom>
              <a:avLst/>
              <a:gdLst/>
              <a:ahLst/>
              <a:cxnLst/>
              <a:rect l="l" t="t" r="r" b="b"/>
              <a:pathLst>
                <a:path w="2670393" h="1854200">
                  <a:moveTo>
                    <a:pt x="2570063" y="739140"/>
                  </a:moveTo>
                  <a:lnTo>
                    <a:pt x="1649313" y="49530"/>
                  </a:lnTo>
                  <a:cubicBezTo>
                    <a:pt x="1604863" y="16510"/>
                    <a:pt x="1556603" y="0"/>
                    <a:pt x="1507073" y="0"/>
                  </a:cubicBezTo>
                  <a:cubicBezTo>
                    <a:pt x="1401663" y="0"/>
                    <a:pt x="1324193" y="81280"/>
                    <a:pt x="1324193" y="194310"/>
                  </a:cubicBezTo>
                  <a:lnTo>
                    <a:pt x="1324193" y="605790"/>
                  </a:lnTo>
                  <a:lnTo>
                    <a:pt x="313690" y="605790"/>
                  </a:lnTo>
                  <a:cubicBezTo>
                    <a:pt x="139700" y="609600"/>
                    <a:pt x="0" y="751840"/>
                    <a:pt x="0" y="927100"/>
                  </a:cubicBezTo>
                  <a:cubicBezTo>
                    <a:pt x="0" y="1102360"/>
                    <a:pt x="139700" y="1244600"/>
                    <a:pt x="313690" y="1248410"/>
                  </a:cubicBezTo>
                  <a:lnTo>
                    <a:pt x="1324193" y="1248410"/>
                  </a:lnTo>
                  <a:lnTo>
                    <a:pt x="1324193" y="1659890"/>
                  </a:lnTo>
                  <a:cubicBezTo>
                    <a:pt x="1324193" y="1772920"/>
                    <a:pt x="1401663" y="1854200"/>
                    <a:pt x="1507073" y="1854200"/>
                  </a:cubicBezTo>
                  <a:cubicBezTo>
                    <a:pt x="1556603" y="1854200"/>
                    <a:pt x="1604863" y="1836420"/>
                    <a:pt x="1649313" y="1803400"/>
                  </a:cubicBezTo>
                  <a:lnTo>
                    <a:pt x="2570063" y="1115060"/>
                  </a:lnTo>
                  <a:cubicBezTo>
                    <a:pt x="2633563" y="1066800"/>
                    <a:pt x="2670393" y="998220"/>
                    <a:pt x="2670393" y="927100"/>
                  </a:cubicBezTo>
                  <a:cubicBezTo>
                    <a:pt x="2670393" y="854710"/>
                    <a:pt x="2633563" y="787400"/>
                    <a:pt x="2570063" y="739140"/>
                  </a:cubicBezTo>
                  <a:close/>
                </a:path>
              </a:pathLst>
            </a:custGeom>
            <a:solidFill>
              <a:srgbClr val="55A4A5"/>
            </a:solidFill>
          </p:spPr>
          <p:txBody>
            <a:bodyPr/>
            <a:lstStyle/>
            <a:p>
              <a:endParaRPr lang="en-US"/>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933221" y="8182759"/>
            <a:ext cx="7834926" cy="971158"/>
            <a:chOff x="0" y="0"/>
            <a:chExt cx="1674336" cy="207538"/>
          </a:xfrm>
        </p:grpSpPr>
        <p:sp>
          <p:nvSpPr>
            <p:cNvPr id="3" name="Freeform 3"/>
            <p:cNvSpPr/>
            <p:nvPr/>
          </p:nvSpPr>
          <p:spPr>
            <a:xfrm>
              <a:off x="0" y="0"/>
              <a:ext cx="1674336" cy="207538"/>
            </a:xfrm>
            <a:custGeom>
              <a:avLst/>
              <a:gdLst/>
              <a:ahLst/>
              <a:cxnLst/>
              <a:rect l="l" t="t" r="r" b="b"/>
              <a:pathLst>
                <a:path w="1674336" h="207538">
                  <a:moveTo>
                    <a:pt x="0" y="0"/>
                  </a:moveTo>
                  <a:lnTo>
                    <a:pt x="1674336" y="0"/>
                  </a:lnTo>
                  <a:lnTo>
                    <a:pt x="1674336" y="207538"/>
                  </a:lnTo>
                  <a:lnTo>
                    <a:pt x="0" y="207538"/>
                  </a:lnTo>
                  <a:close/>
                </a:path>
              </a:pathLst>
            </a:custGeom>
            <a:solidFill>
              <a:srgbClr val="41B6E6">
                <a:alpha val="11765"/>
              </a:srgbClr>
            </a:solidFill>
          </p:spPr>
          <p:txBody>
            <a:bodyPr/>
            <a:lstStyle/>
            <a:p>
              <a:endParaRPr lang="en-US"/>
            </a:p>
          </p:txBody>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215668" y="456499"/>
            <a:ext cx="9830501" cy="9830501"/>
          </a:xfrm>
          <a:prstGeom prst="rect">
            <a:avLst/>
          </a:prstGeom>
        </p:spPr>
      </p:pic>
      <p:grpSp>
        <p:nvGrpSpPr>
          <p:cNvPr id="5" name="Group 5"/>
          <p:cNvGrpSpPr/>
          <p:nvPr/>
        </p:nvGrpSpPr>
        <p:grpSpPr>
          <a:xfrm>
            <a:off x="10868069" y="1694675"/>
            <a:ext cx="1501651" cy="3526692"/>
            <a:chOff x="0" y="0"/>
            <a:chExt cx="320905" cy="753660"/>
          </a:xfrm>
        </p:grpSpPr>
        <p:sp>
          <p:nvSpPr>
            <p:cNvPr id="6" name="Freeform 6"/>
            <p:cNvSpPr/>
            <p:nvPr/>
          </p:nvSpPr>
          <p:spPr>
            <a:xfrm>
              <a:off x="0" y="0"/>
              <a:ext cx="320905" cy="753660"/>
            </a:xfrm>
            <a:custGeom>
              <a:avLst/>
              <a:gdLst/>
              <a:ahLst/>
              <a:cxnLst/>
              <a:rect l="l" t="t" r="r" b="b"/>
              <a:pathLst>
                <a:path w="320905" h="753660">
                  <a:moveTo>
                    <a:pt x="0" y="0"/>
                  </a:moveTo>
                  <a:lnTo>
                    <a:pt x="320905" y="0"/>
                  </a:lnTo>
                  <a:lnTo>
                    <a:pt x="320905" y="753660"/>
                  </a:lnTo>
                  <a:lnTo>
                    <a:pt x="0" y="753660"/>
                  </a:lnTo>
                  <a:close/>
                </a:path>
              </a:pathLst>
            </a:custGeom>
            <a:solidFill>
              <a:srgbClr val="ED8B00">
                <a:alpha val="11765"/>
              </a:srgbClr>
            </a:solidFill>
          </p:spPr>
          <p:txBody>
            <a:bodyPr/>
            <a:lstStyle/>
            <a:p>
              <a:endParaRPr lang="en-US"/>
            </a:p>
          </p:txBody>
        </p:sp>
      </p:grpSp>
      <p:grpSp>
        <p:nvGrpSpPr>
          <p:cNvPr id="7" name="Group 7"/>
          <p:cNvGrpSpPr/>
          <p:nvPr/>
        </p:nvGrpSpPr>
        <p:grpSpPr>
          <a:xfrm>
            <a:off x="9383986" y="1694675"/>
            <a:ext cx="1478631" cy="2134979"/>
            <a:chOff x="0" y="0"/>
            <a:chExt cx="315986" cy="456248"/>
          </a:xfrm>
        </p:grpSpPr>
        <p:sp>
          <p:nvSpPr>
            <p:cNvPr id="8" name="Freeform 8"/>
            <p:cNvSpPr/>
            <p:nvPr/>
          </p:nvSpPr>
          <p:spPr>
            <a:xfrm>
              <a:off x="0" y="0"/>
              <a:ext cx="315986" cy="456248"/>
            </a:xfrm>
            <a:custGeom>
              <a:avLst/>
              <a:gdLst/>
              <a:ahLst/>
              <a:cxnLst/>
              <a:rect l="l" t="t" r="r" b="b"/>
              <a:pathLst>
                <a:path w="315986" h="456248">
                  <a:moveTo>
                    <a:pt x="0" y="0"/>
                  </a:moveTo>
                  <a:lnTo>
                    <a:pt x="315986" y="0"/>
                  </a:lnTo>
                  <a:lnTo>
                    <a:pt x="315986" y="456248"/>
                  </a:lnTo>
                  <a:lnTo>
                    <a:pt x="0" y="456248"/>
                  </a:lnTo>
                  <a:close/>
                </a:path>
              </a:pathLst>
            </a:custGeom>
            <a:solidFill>
              <a:srgbClr val="DA291C">
                <a:alpha val="11765"/>
              </a:srgbClr>
            </a:solidFill>
          </p:spPr>
          <p:txBody>
            <a:bodyPr/>
            <a:lstStyle/>
            <a:p>
              <a:endParaRPr lang="en-US"/>
            </a:p>
          </p:txBody>
        </p:sp>
      </p:grpSp>
      <p:grpSp>
        <p:nvGrpSpPr>
          <p:cNvPr id="9" name="Group 9"/>
          <p:cNvGrpSpPr/>
          <p:nvPr/>
        </p:nvGrpSpPr>
        <p:grpSpPr>
          <a:xfrm>
            <a:off x="12400849" y="1704803"/>
            <a:ext cx="1645586" cy="4964285"/>
            <a:chOff x="0" y="0"/>
            <a:chExt cx="351664" cy="1060876"/>
          </a:xfrm>
        </p:grpSpPr>
        <p:sp>
          <p:nvSpPr>
            <p:cNvPr id="10" name="Freeform 10"/>
            <p:cNvSpPr/>
            <p:nvPr/>
          </p:nvSpPr>
          <p:spPr>
            <a:xfrm>
              <a:off x="0" y="0"/>
              <a:ext cx="351664" cy="1060875"/>
            </a:xfrm>
            <a:custGeom>
              <a:avLst/>
              <a:gdLst/>
              <a:ahLst/>
              <a:cxnLst/>
              <a:rect l="l" t="t" r="r" b="b"/>
              <a:pathLst>
                <a:path w="351664" h="1060875">
                  <a:moveTo>
                    <a:pt x="0" y="0"/>
                  </a:moveTo>
                  <a:lnTo>
                    <a:pt x="351664" y="0"/>
                  </a:lnTo>
                  <a:lnTo>
                    <a:pt x="351664" y="1060875"/>
                  </a:lnTo>
                  <a:lnTo>
                    <a:pt x="0" y="1060875"/>
                  </a:lnTo>
                  <a:close/>
                </a:path>
              </a:pathLst>
            </a:custGeom>
            <a:solidFill>
              <a:srgbClr val="009639">
                <a:alpha val="11765"/>
              </a:srgbClr>
            </a:solidFill>
          </p:spPr>
          <p:txBody>
            <a:bodyPr/>
            <a:lstStyle/>
            <a:p>
              <a:endParaRPr lang="en-US"/>
            </a:p>
          </p:txBody>
        </p:sp>
      </p:grpSp>
      <p:sp>
        <p:nvSpPr>
          <p:cNvPr id="11" name="TextBox 11"/>
          <p:cNvSpPr txBox="1"/>
          <p:nvPr/>
        </p:nvSpPr>
        <p:spPr>
          <a:xfrm>
            <a:off x="6776649" y="6225150"/>
            <a:ext cx="2745098" cy="591226"/>
          </a:xfrm>
          <a:prstGeom prst="rect">
            <a:avLst/>
          </a:prstGeom>
        </p:spPr>
        <p:txBody>
          <a:bodyPr lIns="0" tIns="0" rIns="0" bIns="0" rtlCol="0" anchor="t">
            <a:spAutoFit/>
          </a:bodyPr>
          <a:lstStyle/>
          <a:p>
            <a:pPr algn="ctr">
              <a:lnSpc>
                <a:spcPts val="2356"/>
              </a:lnSpc>
            </a:pPr>
            <a:r>
              <a:rPr lang="en-US" sz="2142" spc="-111">
                <a:solidFill>
                  <a:srgbClr val="FFFFFF"/>
                </a:solidFill>
                <a:latin typeface="Exo 2 Bold"/>
              </a:rPr>
              <a:t>Building on vibrant commmunities</a:t>
            </a:r>
          </a:p>
        </p:txBody>
      </p:sp>
      <p:sp>
        <p:nvSpPr>
          <p:cNvPr id="12" name="TextBox 12"/>
          <p:cNvSpPr txBox="1"/>
          <p:nvPr/>
        </p:nvSpPr>
        <p:spPr>
          <a:xfrm>
            <a:off x="6758369" y="7896671"/>
            <a:ext cx="2745098" cy="591226"/>
          </a:xfrm>
          <a:prstGeom prst="rect">
            <a:avLst/>
          </a:prstGeom>
        </p:spPr>
        <p:txBody>
          <a:bodyPr lIns="0" tIns="0" rIns="0" bIns="0" rtlCol="0" anchor="t">
            <a:spAutoFit/>
          </a:bodyPr>
          <a:lstStyle/>
          <a:p>
            <a:pPr algn="ctr">
              <a:lnSpc>
                <a:spcPts val="2356"/>
              </a:lnSpc>
            </a:pPr>
            <a:r>
              <a:rPr lang="en-US" sz="2142" spc="-113">
                <a:solidFill>
                  <a:srgbClr val="FFFFFF"/>
                </a:solidFill>
                <a:latin typeface="Exo 2 Bold"/>
              </a:rPr>
              <a:t>Promoting healthy living</a:t>
            </a:r>
          </a:p>
        </p:txBody>
      </p:sp>
      <p:sp>
        <p:nvSpPr>
          <p:cNvPr id="13" name="TextBox 13"/>
          <p:cNvSpPr txBox="1"/>
          <p:nvPr/>
        </p:nvSpPr>
        <p:spPr>
          <a:xfrm>
            <a:off x="6776649" y="4630141"/>
            <a:ext cx="2745098" cy="591226"/>
          </a:xfrm>
          <a:prstGeom prst="rect">
            <a:avLst/>
          </a:prstGeom>
        </p:spPr>
        <p:txBody>
          <a:bodyPr lIns="0" tIns="0" rIns="0" bIns="0" rtlCol="0" anchor="t">
            <a:spAutoFit/>
          </a:bodyPr>
          <a:lstStyle/>
          <a:p>
            <a:pPr algn="ctr">
              <a:lnSpc>
                <a:spcPts val="2356"/>
              </a:lnSpc>
            </a:pPr>
            <a:r>
              <a:rPr lang="en-US" sz="2142" spc="-111">
                <a:solidFill>
                  <a:srgbClr val="FFFFFF"/>
                </a:solidFill>
                <a:latin typeface="Exo 2 Bold"/>
              </a:rPr>
              <a:t>Keeping people well in the community</a:t>
            </a:r>
          </a:p>
        </p:txBody>
      </p:sp>
      <p:sp>
        <p:nvSpPr>
          <p:cNvPr id="14" name="TextBox 14"/>
          <p:cNvSpPr txBox="1"/>
          <p:nvPr/>
        </p:nvSpPr>
        <p:spPr>
          <a:xfrm>
            <a:off x="7210660" y="2939936"/>
            <a:ext cx="2045418" cy="880039"/>
          </a:xfrm>
          <a:prstGeom prst="rect">
            <a:avLst/>
          </a:prstGeom>
        </p:spPr>
        <p:txBody>
          <a:bodyPr lIns="0" tIns="0" rIns="0" bIns="0" rtlCol="0" anchor="t">
            <a:spAutoFit/>
          </a:bodyPr>
          <a:lstStyle/>
          <a:p>
            <a:pPr algn="ctr">
              <a:lnSpc>
                <a:spcPts val="2378"/>
              </a:lnSpc>
            </a:pPr>
            <a:r>
              <a:rPr lang="en-US" sz="2142" spc="-115">
                <a:solidFill>
                  <a:srgbClr val="FFFFFF"/>
                </a:solidFill>
                <a:latin typeface="Exo 2 Bold"/>
              </a:rPr>
              <a:t>Supporting people in/out </a:t>
            </a:r>
          </a:p>
          <a:p>
            <a:pPr algn="ctr">
              <a:lnSpc>
                <a:spcPts val="2378"/>
              </a:lnSpc>
            </a:pPr>
            <a:r>
              <a:rPr lang="en-US" sz="2142" spc="-115">
                <a:solidFill>
                  <a:srgbClr val="FFFFFF"/>
                </a:solidFill>
                <a:latin typeface="Exo 2 Bold"/>
              </a:rPr>
              <a:t>of services</a:t>
            </a:r>
          </a:p>
        </p:txBody>
      </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674548" y="5068416"/>
            <a:ext cx="3460515" cy="305902"/>
          </a:xfrm>
          <a:prstGeom prst="rect">
            <a:avLst/>
          </a:prstGeom>
        </p:spPr>
      </p:pic>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471663" y="3676704"/>
            <a:ext cx="3460515" cy="305902"/>
          </a:xfrm>
          <a:prstGeom prst="rect">
            <a:avLst/>
          </a:prstGeom>
        </p:spPr>
      </p:pic>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868686" y="6510474"/>
            <a:ext cx="3333235" cy="294651"/>
          </a:xfrm>
          <a:prstGeom prst="rect">
            <a:avLst/>
          </a:prstGeom>
        </p:spPr>
      </p:pic>
      <p:pic>
        <p:nvPicPr>
          <p:cNvPr id="18" name="Picture 1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44260" y="7876857"/>
            <a:ext cx="3123030" cy="276069"/>
          </a:xfrm>
          <a:prstGeom prst="rect">
            <a:avLst/>
          </a:prstGeom>
        </p:spPr>
      </p:pic>
      <p:sp>
        <p:nvSpPr>
          <p:cNvPr id="19" name="TextBox 19"/>
          <p:cNvSpPr txBox="1"/>
          <p:nvPr/>
        </p:nvSpPr>
        <p:spPr>
          <a:xfrm>
            <a:off x="4309206" y="2801601"/>
            <a:ext cx="2148038" cy="712197"/>
          </a:xfrm>
          <a:prstGeom prst="rect">
            <a:avLst/>
          </a:prstGeom>
        </p:spPr>
        <p:txBody>
          <a:bodyPr lIns="0" tIns="0" rIns="0" bIns="0" rtlCol="0" anchor="t">
            <a:spAutoFit/>
          </a:bodyPr>
          <a:lstStyle/>
          <a:p>
            <a:pPr algn="ctr">
              <a:lnSpc>
                <a:spcPts val="1836"/>
              </a:lnSpc>
            </a:pPr>
            <a:r>
              <a:rPr lang="en-US" sz="1836">
                <a:solidFill>
                  <a:srgbClr val="DA291C"/>
                </a:solidFill>
                <a:latin typeface="Exo 2 Medium"/>
              </a:rPr>
              <a:t>0-5% of population with most complex needs and at risk</a:t>
            </a:r>
          </a:p>
        </p:txBody>
      </p:sp>
      <p:sp>
        <p:nvSpPr>
          <p:cNvPr id="20" name="TextBox 20"/>
          <p:cNvSpPr txBox="1"/>
          <p:nvPr/>
        </p:nvSpPr>
        <p:spPr>
          <a:xfrm>
            <a:off x="3471663" y="4307541"/>
            <a:ext cx="2148038" cy="482191"/>
          </a:xfrm>
          <a:prstGeom prst="rect">
            <a:avLst/>
          </a:prstGeom>
        </p:spPr>
        <p:txBody>
          <a:bodyPr lIns="0" tIns="0" rIns="0" bIns="0" rtlCol="0" anchor="t">
            <a:spAutoFit/>
          </a:bodyPr>
          <a:lstStyle/>
          <a:p>
            <a:pPr algn="ctr">
              <a:lnSpc>
                <a:spcPts val="1854"/>
              </a:lnSpc>
            </a:pPr>
            <a:r>
              <a:rPr lang="en-US" sz="1836">
                <a:solidFill>
                  <a:srgbClr val="ED8B00"/>
                </a:solidFill>
                <a:latin typeface="Exo 2 Medium"/>
              </a:rPr>
              <a:t>15% high risk and rising risk</a:t>
            </a:r>
          </a:p>
        </p:txBody>
      </p:sp>
      <p:sp>
        <p:nvSpPr>
          <p:cNvPr id="21" name="TextBox 21"/>
          <p:cNvSpPr txBox="1"/>
          <p:nvPr/>
        </p:nvSpPr>
        <p:spPr>
          <a:xfrm>
            <a:off x="2480110" y="5598873"/>
            <a:ext cx="2365151" cy="715418"/>
          </a:xfrm>
          <a:prstGeom prst="rect">
            <a:avLst/>
          </a:prstGeom>
        </p:spPr>
        <p:txBody>
          <a:bodyPr lIns="0" tIns="0" rIns="0" bIns="0" rtlCol="0" anchor="t">
            <a:spAutoFit/>
          </a:bodyPr>
          <a:lstStyle/>
          <a:p>
            <a:pPr algn="ctr">
              <a:lnSpc>
                <a:spcPts val="1854"/>
              </a:lnSpc>
            </a:pPr>
            <a:r>
              <a:rPr lang="en-US" sz="1836">
                <a:solidFill>
                  <a:srgbClr val="009639"/>
                </a:solidFill>
                <a:latin typeface="Exo 2 Medium"/>
              </a:rPr>
              <a:t>40% medium risk and/ or regularly accessing services</a:t>
            </a:r>
          </a:p>
        </p:txBody>
      </p:sp>
      <p:sp>
        <p:nvSpPr>
          <p:cNvPr id="22" name="TextBox 22"/>
          <p:cNvSpPr txBox="1"/>
          <p:nvPr/>
        </p:nvSpPr>
        <p:spPr>
          <a:xfrm>
            <a:off x="1800597" y="7007128"/>
            <a:ext cx="2604208" cy="715418"/>
          </a:xfrm>
          <a:prstGeom prst="rect">
            <a:avLst/>
          </a:prstGeom>
        </p:spPr>
        <p:txBody>
          <a:bodyPr lIns="0" tIns="0" rIns="0" bIns="0" rtlCol="0" anchor="t">
            <a:spAutoFit/>
          </a:bodyPr>
          <a:lstStyle/>
          <a:p>
            <a:pPr algn="ctr">
              <a:lnSpc>
                <a:spcPts val="1854"/>
              </a:lnSpc>
            </a:pPr>
            <a:r>
              <a:rPr lang="en-US" sz="1836">
                <a:solidFill>
                  <a:srgbClr val="003087"/>
                </a:solidFill>
                <a:latin typeface="Exo 2 Medium"/>
              </a:rPr>
              <a:t>40% healthy and accessing services as and when needed</a:t>
            </a:r>
          </a:p>
        </p:txBody>
      </p:sp>
      <p:sp>
        <p:nvSpPr>
          <p:cNvPr id="23" name="TextBox 23"/>
          <p:cNvSpPr txBox="1"/>
          <p:nvPr/>
        </p:nvSpPr>
        <p:spPr>
          <a:xfrm>
            <a:off x="9419710" y="2033658"/>
            <a:ext cx="1346322" cy="1305999"/>
          </a:xfrm>
          <a:prstGeom prst="rect">
            <a:avLst/>
          </a:prstGeom>
        </p:spPr>
        <p:txBody>
          <a:bodyPr lIns="0" tIns="0" rIns="0" bIns="0" rtlCol="0" anchor="t">
            <a:spAutoFit/>
          </a:bodyPr>
          <a:lstStyle/>
          <a:p>
            <a:pPr marL="252662" lvl="1" indent="-126331">
              <a:lnSpc>
                <a:spcPts val="1530"/>
              </a:lnSpc>
              <a:buFont typeface="Arial"/>
              <a:buChar char="•"/>
            </a:pPr>
            <a:r>
              <a:rPr lang="en-US" sz="1530">
                <a:solidFill>
                  <a:srgbClr val="DA291C"/>
                </a:solidFill>
                <a:latin typeface="Exo 2 Medium"/>
              </a:rPr>
              <a:t>Enhanced offer to top 0-5%</a:t>
            </a:r>
          </a:p>
          <a:p>
            <a:pPr marL="252662" lvl="1" indent="-126331">
              <a:lnSpc>
                <a:spcPts val="1530"/>
              </a:lnSpc>
              <a:buFont typeface="Arial"/>
              <a:buChar char="•"/>
            </a:pPr>
            <a:r>
              <a:rPr lang="en-US" sz="1530">
                <a:solidFill>
                  <a:srgbClr val="DA291C"/>
                </a:solidFill>
                <a:latin typeface="Exo 2 Medium"/>
              </a:rPr>
              <a:t>INT multi disciplinary team (MDT) led offer</a:t>
            </a:r>
          </a:p>
        </p:txBody>
      </p:sp>
      <p:sp>
        <p:nvSpPr>
          <p:cNvPr id="24" name="TextBox 24"/>
          <p:cNvSpPr txBox="1"/>
          <p:nvPr/>
        </p:nvSpPr>
        <p:spPr>
          <a:xfrm>
            <a:off x="10962102" y="2033658"/>
            <a:ext cx="1313584" cy="1145332"/>
          </a:xfrm>
          <a:prstGeom prst="rect">
            <a:avLst/>
          </a:prstGeom>
        </p:spPr>
        <p:txBody>
          <a:bodyPr lIns="0" tIns="0" rIns="0" bIns="0" rtlCol="0" anchor="t">
            <a:spAutoFit/>
          </a:bodyPr>
          <a:lstStyle/>
          <a:p>
            <a:pPr marL="252662" lvl="1" indent="-126331">
              <a:lnSpc>
                <a:spcPts val="1545"/>
              </a:lnSpc>
              <a:buFont typeface="Arial"/>
              <a:buChar char="•"/>
            </a:pPr>
            <a:r>
              <a:rPr lang="en-US" sz="1530">
                <a:solidFill>
                  <a:srgbClr val="ED8B00"/>
                </a:solidFill>
                <a:latin typeface="Exo 2 Medium"/>
              </a:rPr>
              <a:t>INT MDT led offer</a:t>
            </a:r>
          </a:p>
          <a:p>
            <a:pPr marL="252662" lvl="1" indent="-126331">
              <a:lnSpc>
                <a:spcPts val="1545"/>
              </a:lnSpc>
              <a:buFont typeface="Arial"/>
              <a:buChar char="•"/>
            </a:pPr>
            <a:r>
              <a:rPr lang="en-US" sz="1530">
                <a:solidFill>
                  <a:srgbClr val="ED8B00"/>
                </a:solidFill>
                <a:latin typeface="Exo 2 Medium"/>
              </a:rPr>
              <a:t>MCR/ urgent community offer</a:t>
            </a:r>
          </a:p>
        </p:txBody>
      </p:sp>
      <p:sp>
        <p:nvSpPr>
          <p:cNvPr id="25" name="TextBox 25"/>
          <p:cNvSpPr txBox="1"/>
          <p:nvPr/>
        </p:nvSpPr>
        <p:spPr>
          <a:xfrm>
            <a:off x="12498029" y="2024133"/>
            <a:ext cx="1451226" cy="2653338"/>
          </a:xfrm>
          <a:prstGeom prst="rect">
            <a:avLst/>
          </a:prstGeom>
        </p:spPr>
        <p:txBody>
          <a:bodyPr lIns="0" tIns="0" rIns="0" bIns="0" rtlCol="0" anchor="t">
            <a:spAutoFit/>
          </a:bodyPr>
          <a:lstStyle/>
          <a:p>
            <a:pPr marL="252662" lvl="1" indent="-126331">
              <a:lnSpc>
                <a:spcPts val="1683"/>
              </a:lnSpc>
              <a:buFont typeface="Arial"/>
              <a:buChar char="•"/>
            </a:pPr>
            <a:r>
              <a:rPr lang="en-US" sz="1530">
                <a:solidFill>
                  <a:srgbClr val="009639"/>
                </a:solidFill>
                <a:latin typeface="Exo 2 Medium"/>
              </a:rPr>
              <a:t>Community health and social care services (adults and children)</a:t>
            </a:r>
          </a:p>
          <a:p>
            <a:pPr marL="252662" lvl="1" indent="-126331">
              <a:lnSpc>
                <a:spcPts val="1683"/>
              </a:lnSpc>
              <a:buFont typeface="Arial"/>
              <a:buChar char="•"/>
            </a:pPr>
            <a:r>
              <a:rPr lang="en-US" sz="1530">
                <a:solidFill>
                  <a:srgbClr val="009639"/>
                </a:solidFill>
                <a:latin typeface="Exo 2 Medium"/>
              </a:rPr>
              <a:t>VCSE and community assets</a:t>
            </a:r>
          </a:p>
          <a:p>
            <a:pPr marL="252662" lvl="1" indent="-126331">
              <a:lnSpc>
                <a:spcPts val="1683"/>
              </a:lnSpc>
              <a:buFont typeface="Arial"/>
              <a:buChar char="•"/>
            </a:pPr>
            <a:r>
              <a:rPr lang="en-US" sz="1530">
                <a:solidFill>
                  <a:srgbClr val="009639"/>
                </a:solidFill>
                <a:latin typeface="Exo 2 Medium"/>
              </a:rPr>
              <a:t>Mental health</a:t>
            </a:r>
          </a:p>
          <a:p>
            <a:pPr marL="252662" lvl="1" indent="-126331">
              <a:lnSpc>
                <a:spcPts val="1683"/>
              </a:lnSpc>
              <a:buFont typeface="Arial"/>
              <a:buChar char="•"/>
            </a:pPr>
            <a:r>
              <a:rPr lang="en-US" sz="1530">
                <a:solidFill>
                  <a:srgbClr val="009639"/>
                </a:solidFill>
                <a:latin typeface="Exo 2 Medium"/>
              </a:rPr>
              <a:t>Prevention programme</a:t>
            </a:r>
          </a:p>
        </p:txBody>
      </p:sp>
      <p:grpSp>
        <p:nvGrpSpPr>
          <p:cNvPr id="26" name="Group 26"/>
          <p:cNvGrpSpPr/>
          <p:nvPr/>
        </p:nvGrpSpPr>
        <p:grpSpPr>
          <a:xfrm>
            <a:off x="14029434" y="1705129"/>
            <a:ext cx="1785936" cy="6477630"/>
            <a:chOff x="0" y="0"/>
            <a:chExt cx="381657" cy="1384280"/>
          </a:xfrm>
        </p:grpSpPr>
        <p:sp>
          <p:nvSpPr>
            <p:cNvPr id="27" name="Freeform 27"/>
            <p:cNvSpPr/>
            <p:nvPr/>
          </p:nvSpPr>
          <p:spPr>
            <a:xfrm>
              <a:off x="0" y="0"/>
              <a:ext cx="381657" cy="1384279"/>
            </a:xfrm>
            <a:custGeom>
              <a:avLst/>
              <a:gdLst/>
              <a:ahLst/>
              <a:cxnLst/>
              <a:rect l="l" t="t" r="r" b="b"/>
              <a:pathLst>
                <a:path w="381657" h="1384279">
                  <a:moveTo>
                    <a:pt x="0" y="0"/>
                  </a:moveTo>
                  <a:lnTo>
                    <a:pt x="381657" y="0"/>
                  </a:lnTo>
                  <a:lnTo>
                    <a:pt x="381657" y="1384279"/>
                  </a:lnTo>
                  <a:lnTo>
                    <a:pt x="0" y="1384279"/>
                  </a:lnTo>
                  <a:close/>
                </a:path>
              </a:pathLst>
            </a:custGeom>
            <a:solidFill>
              <a:srgbClr val="003087">
                <a:alpha val="11765"/>
              </a:srgbClr>
            </a:solidFill>
          </p:spPr>
          <p:txBody>
            <a:bodyPr/>
            <a:lstStyle/>
            <a:p>
              <a:endParaRPr lang="en-US"/>
            </a:p>
          </p:txBody>
        </p:sp>
      </p:grpSp>
      <p:sp>
        <p:nvSpPr>
          <p:cNvPr id="28" name="TextBox 28"/>
          <p:cNvSpPr txBox="1"/>
          <p:nvPr/>
        </p:nvSpPr>
        <p:spPr>
          <a:xfrm>
            <a:off x="14225160" y="2033658"/>
            <a:ext cx="1542987" cy="1903319"/>
          </a:xfrm>
          <a:prstGeom prst="rect">
            <a:avLst/>
          </a:prstGeom>
        </p:spPr>
        <p:txBody>
          <a:bodyPr lIns="0" tIns="0" rIns="0" bIns="0" rtlCol="0" anchor="t">
            <a:spAutoFit/>
          </a:bodyPr>
          <a:lstStyle/>
          <a:p>
            <a:pPr marL="252662" lvl="1" indent="-126331">
              <a:lnSpc>
                <a:spcPts val="1545"/>
              </a:lnSpc>
              <a:buFont typeface="Arial"/>
              <a:buChar char="•"/>
            </a:pPr>
            <a:r>
              <a:rPr lang="en-US" sz="1530">
                <a:solidFill>
                  <a:srgbClr val="003087"/>
                </a:solidFill>
                <a:latin typeface="Exo 2 Medium"/>
              </a:rPr>
              <a:t>Same day urgent care offer to all residents</a:t>
            </a:r>
          </a:p>
          <a:p>
            <a:pPr marL="252662" lvl="1" indent="-126331">
              <a:lnSpc>
                <a:spcPts val="1545"/>
              </a:lnSpc>
              <a:buFont typeface="Arial"/>
              <a:buChar char="•"/>
            </a:pPr>
            <a:r>
              <a:rPr lang="en-US" sz="1530">
                <a:solidFill>
                  <a:srgbClr val="003087"/>
                </a:solidFill>
                <a:latin typeface="Exo 2 Medium"/>
              </a:rPr>
              <a:t>Universal access</a:t>
            </a:r>
          </a:p>
          <a:p>
            <a:pPr marL="252662" lvl="1" indent="-126331">
              <a:lnSpc>
                <a:spcPts val="1545"/>
              </a:lnSpc>
              <a:buFont typeface="Arial"/>
              <a:buChar char="•"/>
            </a:pPr>
            <a:r>
              <a:rPr lang="en-US" sz="1530">
                <a:solidFill>
                  <a:srgbClr val="003087"/>
                </a:solidFill>
                <a:latin typeface="Exo 2 Medium"/>
              </a:rPr>
              <a:t>Self care</a:t>
            </a:r>
          </a:p>
          <a:p>
            <a:pPr marL="252662" lvl="1" indent="-126331">
              <a:lnSpc>
                <a:spcPts val="1545"/>
              </a:lnSpc>
              <a:buFont typeface="Arial"/>
              <a:buChar char="•"/>
            </a:pPr>
            <a:r>
              <a:rPr lang="en-US" sz="1530">
                <a:solidFill>
                  <a:srgbClr val="003087"/>
                </a:solidFill>
                <a:latin typeface="Exo 2 Medium"/>
              </a:rPr>
              <a:t>Community assets</a:t>
            </a:r>
          </a:p>
          <a:p>
            <a:pPr marL="252662" lvl="1" indent="-126331">
              <a:lnSpc>
                <a:spcPts val="1545"/>
              </a:lnSpc>
              <a:buFont typeface="Arial"/>
              <a:buChar char="•"/>
            </a:pPr>
            <a:r>
              <a:rPr lang="en-US" sz="1530">
                <a:solidFill>
                  <a:srgbClr val="003087"/>
                </a:solidFill>
                <a:latin typeface="Exo 2 Medium"/>
              </a:rPr>
              <a:t>Primary Care</a:t>
            </a:r>
          </a:p>
        </p:txBody>
      </p:sp>
      <p:sp>
        <p:nvSpPr>
          <p:cNvPr id="29" name="TextBox 29"/>
          <p:cNvSpPr txBox="1"/>
          <p:nvPr/>
        </p:nvSpPr>
        <p:spPr>
          <a:xfrm>
            <a:off x="9258141" y="1233033"/>
            <a:ext cx="6860063" cy="251297"/>
          </a:xfrm>
          <a:prstGeom prst="rect">
            <a:avLst/>
          </a:prstGeom>
        </p:spPr>
        <p:txBody>
          <a:bodyPr lIns="0" tIns="0" rIns="0" bIns="0" rtlCol="0" anchor="t">
            <a:spAutoFit/>
          </a:bodyPr>
          <a:lstStyle/>
          <a:p>
            <a:pPr algn="ctr">
              <a:lnSpc>
                <a:spcPts val="1836"/>
              </a:lnSpc>
            </a:pPr>
            <a:r>
              <a:rPr lang="en-US" sz="1836">
                <a:solidFill>
                  <a:srgbClr val="425563"/>
                </a:solidFill>
                <a:latin typeface="Exo 2 Bold"/>
              </a:rPr>
              <a:t>Sources of care from Manchester Local Care Organisation</a:t>
            </a:r>
          </a:p>
        </p:txBody>
      </p:sp>
      <p:sp>
        <p:nvSpPr>
          <p:cNvPr id="30" name="TextBox 30"/>
          <p:cNvSpPr txBox="1"/>
          <p:nvPr/>
        </p:nvSpPr>
        <p:spPr>
          <a:xfrm>
            <a:off x="4584087" y="9447590"/>
            <a:ext cx="6387896" cy="247968"/>
          </a:xfrm>
          <a:prstGeom prst="rect">
            <a:avLst/>
          </a:prstGeom>
        </p:spPr>
        <p:txBody>
          <a:bodyPr lIns="0" tIns="0" rIns="0" bIns="0" rtlCol="0" anchor="t">
            <a:spAutoFit/>
          </a:bodyPr>
          <a:lstStyle/>
          <a:p>
            <a:pPr algn="ctr">
              <a:lnSpc>
                <a:spcPts val="1887"/>
              </a:lnSpc>
            </a:pPr>
            <a:r>
              <a:rPr lang="en-US" sz="1887">
                <a:solidFill>
                  <a:srgbClr val="425563"/>
                </a:solidFill>
                <a:latin typeface="Exo 2 Bold"/>
              </a:rPr>
              <a:t>Our four key ways of working</a:t>
            </a:r>
          </a:p>
        </p:txBody>
      </p:sp>
      <p:sp>
        <p:nvSpPr>
          <p:cNvPr id="31" name="TextBox 31"/>
          <p:cNvSpPr txBox="1"/>
          <p:nvPr/>
        </p:nvSpPr>
        <p:spPr>
          <a:xfrm>
            <a:off x="3939224" y="2226167"/>
            <a:ext cx="3097906" cy="251297"/>
          </a:xfrm>
          <a:prstGeom prst="rect">
            <a:avLst/>
          </a:prstGeom>
        </p:spPr>
        <p:txBody>
          <a:bodyPr lIns="0" tIns="0" rIns="0" bIns="0" rtlCol="0" anchor="t">
            <a:spAutoFit/>
          </a:bodyPr>
          <a:lstStyle/>
          <a:p>
            <a:pPr algn="ctr">
              <a:lnSpc>
                <a:spcPts val="1836"/>
              </a:lnSpc>
            </a:pPr>
            <a:r>
              <a:rPr lang="en-US" sz="1836">
                <a:solidFill>
                  <a:srgbClr val="425563"/>
                </a:solidFill>
                <a:latin typeface="Exo 2 Bold"/>
              </a:rPr>
              <a:t>Population need</a:t>
            </a:r>
          </a:p>
        </p:txBody>
      </p:sp>
      <p:grpSp>
        <p:nvGrpSpPr>
          <p:cNvPr id="32" name="Group 32"/>
          <p:cNvGrpSpPr/>
          <p:nvPr/>
        </p:nvGrpSpPr>
        <p:grpSpPr>
          <a:xfrm rot="5400000">
            <a:off x="9676829" y="2669111"/>
            <a:ext cx="2382479" cy="207829"/>
            <a:chOff x="0" y="0"/>
            <a:chExt cx="14966516" cy="1305560"/>
          </a:xfrm>
        </p:grpSpPr>
        <p:sp>
          <p:nvSpPr>
            <p:cNvPr id="33" name="Freeform 33"/>
            <p:cNvSpPr/>
            <p:nvPr/>
          </p:nvSpPr>
          <p:spPr>
            <a:xfrm>
              <a:off x="0" y="-27940"/>
              <a:ext cx="14985566" cy="1360170"/>
            </a:xfrm>
            <a:custGeom>
              <a:avLst/>
              <a:gdLst/>
              <a:ahLst/>
              <a:cxnLst/>
              <a:rect l="l" t="t" r="r" b="b"/>
              <a:pathLst>
                <a:path w="14985566" h="1360170">
                  <a:moveTo>
                    <a:pt x="14910637" y="579120"/>
                  </a:moveTo>
                  <a:lnTo>
                    <a:pt x="14210866" y="55880"/>
                  </a:lnTo>
                  <a:cubicBezTo>
                    <a:pt x="14137207" y="0"/>
                    <a:pt x="14076246" y="30480"/>
                    <a:pt x="14076246" y="123190"/>
                  </a:cubicBezTo>
                  <a:lnTo>
                    <a:pt x="14076246" y="556260"/>
                  </a:lnTo>
                  <a:lnTo>
                    <a:pt x="831850" y="556260"/>
                  </a:lnTo>
                  <a:cubicBezTo>
                    <a:pt x="778510" y="382270"/>
                    <a:pt x="617220" y="255270"/>
                    <a:pt x="425450" y="255270"/>
                  </a:cubicBezTo>
                  <a:cubicBezTo>
                    <a:pt x="190500" y="255270"/>
                    <a:pt x="0" y="445770"/>
                    <a:pt x="0" y="680720"/>
                  </a:cubicBezTo>
                  <a:cubicBezTo>
                    <a:pt x="0" y="915670"/>
                    <a:pt x="190500" y="1106170"/>
                    <a:pt x="425450" y="1106170"/>
                  </a:cubicBezTo>
                  <a:cubicBezTo>
                    <a:pt x="617220" y="1106170"/>
                    <a:pt x="778510" y="979170"/>
                    <a:pt x="831850" y="805180"/>
                  </a:cubicBezTo>
                  <a:lnTo>
                    <a:pt x="14073983" y="805180"/>
                  </a:lnTo>
                  <a:lnTo>
                    <a:pt x="14073983" y="1236980"/>
                  </a:lnTo>
                  <a:cubicBezTo>
                    <a:pt x="14073983" y="1329690"/>
                    <a:pt x="14135936" y="1360170"/>
                    <a:pt x="14209596" y="1304290"/>
                  </a:cubicBezTo>
                  <a:lnTo>
                    <a:pt x="14910636" y="779780"/>
                  </a:lnTo>
                  <a:cubicBezTo>
                    <a:pt x="14985566" y="726440"/>
                    <a:pt x="14985566" y="635000"/>
                    <a:pt x="14910636" y="579120"/>
                  </a:cubicBezTo>
                  <a:close/>
                </a:path>
              </a:pathLst>
            </a:custGeom>
            <a:solidFill>
              <a:srgbClr val="DA291C"/>
            </a:solidFill>
          </p:spPr>
          <p:txBody>
            <a:bodyPr/>
            <a:lstStyle/>
            <a:p>
              <a:endParaRPr lang="en-US"/>
            </a:p>
          </p:txBody>
        </p:sp>
      </p:grpSp>
      <p:grpSp>
        <p:nvGrpSpPr>
          <p:cNvPr id="34" name="Group 34"/>
          <p:cNvGrpSpPr/>
          <p:nvPr/>
        </p:nvGrpSpPr>
        <p:grpSpPr>
          <a:xfrm rot="5400000">
            <a:off x="10482329" y="3372853"/>
            <a:ext cx="3789964" cy="207829"/>
            <a:chOff x="0" y="0"/>
            <a:chExt cx="23808203" cy="1305560"/>
          </a:xfrm>
        </p:grpSpPr>
        <p:sp>
          <p:nvSpPr>
            <p:cNvPr id="35" name="Freeform 35"/>
            <p:cNvSpPr/>
            <p:nvPr/>
          </p:nvSpPr>
          <p:spPr>
            <a:xfrm>
              <a:off x="0" y="-27940"/>
              <a:ext cx="23827253" cy="1360170"/>
            </a:xfrm>
            <a:custGeom>
              <a:avLst/>
              <a:gdLst/>
              <a:ahLst/>
              <a:cxnLst/>
              <a:rect l="l" t="t" r="r" b="b"/>
              <a:pathLst>
                <a:path w="23827253" h="1360170">
                  <a:moveTo>
                    <a:pt x="23752322" y="579120"/>
                  </a:moveTo>
                  <a:lnTo>
                    <a:pt x="23052553" y="55880"/>
                  </a:lnTo>
                  <a:cubicBezTo>
                    <a:pt x="22978894" y="0"/>
                    <a:pt x="22917933" y="30480"/>
                    <a:pt x="22917933" y="123190"/>
                  </a:cubicBezTo>
                  <a:lnTo>
                    <a:pt x="22917933" y="556260"/>
                  </a:lnTo>
                  <a:lnTo>
                    <a:pt x="831850" y="556260"/>
                  </a:lnTo>
                  <a:cubicBezTo>
                    <a:pt x="778510" y="382270"/>
                    <a:pt x="617220" y="255270"/>
                    <a:pt x="425450" y="255270"/>
                  </a:cubicBezTo>
                  <a:cubicBezTo>
                    <a:pt x="190500" y="255270"/>
                    <a:pt x="0" y="445770"/>
                    <a:pt x="0" y="680720"/>
                  </a:cubicBezTo>
                  <a:cubicBezTo>
                    <a:pt x="0" y="915670"/>
                    <a:pt x="190500" y="1106170"/>
                    <a:pt x="425450" y="1106170"/>
                  </a:cubicBezTo>
                  <a:cubicBezTo>
                    <a:pt x="617220" y="1106170"/>
                    <a:pt x="778510" y="979170"/>
                    <a:pt x="831850" y="805180"/>
                  </a:cubicBezTo>
                  <a:lnTo>
                    <a:pt x="22914649" y="805180"/>
                  </a:lnTo>
                  <a:lnTo>
                    <a:pt x="22914649" y="1236980"/>
                  </a:lnTo>
                  <a:cubicBezTo>
                    <a:pt x="22914649" y="1329690"/>
                    <a:pt x="22977622" y="1360170"/>
                    <a:pt x="23051283" y="1304290"/>
                  </a:cubicBezTo>
                  <a:lnTo>
                    <a:pt x="23752322" y="779780"/>
                  </a:lnTo>
                  <a:cubicBezTo>
                    <a:pt x="23827253" y="726440"/>
                    <a:pt x="23827253" y="635000"/>
                    <a:pt x="23752322" y="579120"/>
                  </a:cubicBezTo>
                  <a:close/>
                </a:path>
              </a:pathLst>
            </a:custGeom>
            <a:solidFill>
              <a:srgbClr val="ED8B00"/>
            </a:solidFill>
          </p:spPr>
          <p:txBody>
            <a:bodyPr/>
            <a:lstStyle/>
            <a:p>
              <a:endParaRPr lang="en-US"/>
            </a:p>
          </p:txBody>
        </p:sp>
      </p:grpSp>
      <p:grpSp>
        <p:nvGrpSpPr>
          <p:cNvPr id="36" name="Group 36"/>
          <p:cNvGrpSpPr/>
          <p:nvPr/>
        </p:nvGrpSpPr>
        <p:grpSpPr>
          <a:xfrm rot="5400000">
            <a:off x="12445483" y="4859466"/>
            <a:ext cx="6755797" cy="207829"/>
            <a:chOff x="0" y="0"/>
            <a:chExt cx="42439293" cy="1305560"/>
          </a:xfrm>
        </p:grpSpPr>
        <p:sp>
          <p:nvSpPr>
            <p:cNvPr id="37" name="Freeform 37"/>
            <p:cNvSpPr/>
            <p:nvPr/>
          </p:nvSpPr>
          <p:spPr>
            <a:xfrm>
              <a:off x="0" y="-27940"/>
              <a:ext cx="42458342" cy="1360170"/>
            </a:xfrm>
            <a:custGeom>
              <a:avLst/>
              <a:gdLst/>
              <a:ahLst/>
              <a:cxnLst/>
              <a:rect l="l" t="t" r="r" b="b"/>
              <a:pathLst>
                <a:path w="42458342" h="1360170">
                  <a:moveTo>
                    <a:pt x="42383413" y="579120"/>
                  </a:moveTo>
                  <a:lnTo>
                    <a:pt x="41683642" y="55880"/>
                  </a:lnTo>
                  <a:cubicBezTo>
                    <a:pt x="41609984" y="0"/>
                    <a:pt x="41549024" y="30480"/>
                    <a:pt x="41549024" y="123190"/>
                  </a:cubicBezTo>
                  <a:lnTo>
                    <a:pt x="41549024" y="556260"/>
                  </a:lnTo>
                  <a:lnTo>
                    <a:pt x="831850" y="556260"/>
                  </a:lnTo>
                  <a:cubicBezTo>
                    <a:pt x="778510" y="382270"/>
                    <a:pt x="617220" y="255270"/>
                    <a:pt x="425450" y="255270"/>
                  </a:cubicBezTo>
                  <a:cubicBezTo>
                    <a:pt x="190500" y="255270"/>
                    <a:pt x="0" y="445770"/>
                    <a:pt x="0" y="680720"/>
                  </a:cubicBezTo>
                  <a:cubicBezTo>
                    <a:pt x="0" y="915670"/>
                    <a:pt x="190500" y="1106170"/>
                    <a:pt x="425450" y="1106170"/>
                  </a:cubicBezTo>
                  <a:cubicBezTo>
                    <a:pt x="617220" y="1106170"/>
                    <a:pt x="778510" y="979170"/>
                    <a:pt x="831850" y="805180"/>
                  </a:cubicBezTo>
                  <a:lnTo>
                    <a:pt x="41543591" y="805180"/>
                  </a:lnTo>
                  <a:lnTo>
                    <a:pt x="41543591" y="1236980"/>
                  </a:lnTo>
                  <a:cubicBezTo>
                    <a:pt x="41543591" y="1329690"/>
                    <a:pt x="41608713" y="1360170"/>
                    <a:pt x="41682374" y="1304290"/>
                  </a:cubicBezTo>
                  <a:lnTo>
                    <a:pt x="42383413" y="779780"/>
                  </a:lnTo>
                  <a:cubicBezTo>
                    <a:pt x="42458342" y="726440"/>
                    <a:pt x="42458342" y="635000"/>
                    <a:pt x="42383413" y="579120"/>
                  </a:cubicBezTo>
                  <a:close/>
                </a:path>
              </a:pathLst>
            </a:custGeom>
            <a:solidFill>
              <a:srgbClr val="003087"/>
            </a:solidFill>
          </p:spPr>
          <p:txBody>
            <a:bodyPr/>
            <a:lstStyle/>
            <a:p>
              <a:endParaRPr lang="en-US"/>
            </a:p>
          </p:txBody>
        </p:sp>
      </p:grpSp>
      <p:grpSp>
        <p:nvGrpSpPr>
          <p:cNvPr id="38" name="Group 38"/>
          <p:cNvGrpSpPr/>
          <p:nvPr/>
        </p:nvGrpSpPr>
        <p:grpSpPr>
          <a:xfrm rot="5400000">
            <a:off x="11428753" y="4094780"/>
            <a:ext cx="5235363" cy="207829"/>
            <a:chOff x="0" y="0"/>
            <a:chExt cx="32888069" cy="1305560"/>
          </a:xfrm>
        </p:grpSpPr>
        <p:sp>
          <p:nvSpPr>
            <p:cNvPr id="39" name="Freeform 39"/>
            <p:cNvSpPr/>
            <p:nvPr/>
          </p:nvSpPr>
          <p:spPr>
            <a:xfrm>
              <a:off x="0" y="-27940"/>
              <a:ext cx="32907120" cy="1360170"/>
            </a:xfrm>
            <a:custGeom>
              <a:avLst/>
              <a:gdLst/>
              <a:ahLst/>
              <a:cxnLst/>
              <a:rect l="l" t="t" r="r" b="b"/>
              <a:pathLst>
                <a:path w="32907120" h="1360170">
                  <a:moveTo>
                    <a:pt x="32832188" y="579120"/>
                  </a:moveTo>
                  <a:lnTo>
                    <a:pt x="32132420" y="55880"/>
                  </a:lnTo>
                  <a:cubicBezTo>
                    <a:pt x="32058759" y="0"/>
                    <a:pt x="31997799" y="30480"/>
                    <a:pt x="31997799" y="123190"/>
                  </a:cubicBezTo>
                  <a:lnTo>
                    <a:pt x="31997799" y="556260"/>
                  </a:lnTo>
                  <a:lnTo>
                    <a:pt x="831850" y="556260"/>
                  </a:lnTo>
                  <a:cubicBezTo>
                    <a:pt x="778510" y="382270"/>
                    <a:pt x="617220" y="255270"/>
                    <a:pt x="425450" y="255270"/>
                  </a:cubicBezTo>
                  <a:cubicBezTo>
                    <a:pt x="190500" y="255270"/>
                    <a:pt x="0" y="445770"/>
                    <a:pt x="0" y="680720"/>
                  </a:cubicBezTo>
                  <a:cubicBezTo>
                    <a:pt x="0" y="915670"/>
                    <a:pt x="190500" y="1106170"/>
                    <a:pt x="425450" y="1106170"/>
                  </a:cubicBezTo>
                  <a:cubicBezTo>
                    <a:pt x="617220" y="1106170"/>
                    <a:pt x="778510" y="979170"/>
                    <a:pt x="831850" y="805180"/>
                  </a:cubicBezTo>
                  <a:lnTo>
                    <a:pt x="31993470" y="805180"/>
                  </a:lnTo>
                  <a:lnTo>
                    <a:pt x="31993470" y="1236980"/>
                  </a:lnTo>
                  <a:cubicBezTo>
                    <a:pt x="31993470" y="1329690"/>
                    <a:pt x="32057488" y="1360170"/>
                    <a:pt x="32131149" y="1304290"/>
                  </a:cubicBezTo>
                  <a:lnTo>
                    <a:pt x="32832188" y="779780"/>
                  </a:lnTo>
                  <a:cubicBezTo>
                    <a:pt x="32907120" y="726440"/>
                    <a:pt x="32907120" y="635000"/>
                    <a:pt x="32832188" y="579120"/>
                  </a:cubicBezTo>
                  <a:close/>
                </a:path>
              </a:pathLst>
            </a:custGeom>
            <a:solidFill>
              <a:srgbClr val="009639"/>
            </a:solidFill>
          </p:spPr>
          <p:txBody>
            <a:bodyPr/>
            <a:lstStyle/>
            <a:p>
              <a:endParaRPr lang="en-US"/>
            </a:p>
          </p:txBody>
        </p:sp>
      </p:grpSp>
      <p:sp>
        <p:nvSpPr>
          <p:cNvPr id="40" name="TextBox 40"/>
          <p:cNvSpPr txBox="1"/>
          <p:nvPr/>
        </p:nvSpPr>
        <p:spPr>
          <a:xfrm>
            <a:off x="11650866" y="9717013"/>
            <a:ext cx="6365670" cy="358317"/>
          </a:xfrm>
          <a:prstGeom prst="rect">
            <a:avLst/>
          </a:prstGeom>
        </p:spPr>
        <p:txBody>
          <a:bodyPr lIns="0" tIns="0" rIns="0" bIns="0" rtlCol="0" anchor="t">
            <a:spAutoFit/>
          </a:bodyPr>
          <a:lstStyle/>
          <a:p>
            <a:pPr>
              <a:lnSpc>
                <a:spcPts val="1356"/>
              </a:lnSpc>
            </a:pPr>
            <a:r>
              <a:rPr lang="en-US" sz="1356">
                <a:solidFill>
                  <a:srgbClr val="768692"/>
                </a:solidFill>
                <a:latin typeface="Exo 2 Medium"/>
              </a:rPr>
              <a:t>*</a:t>
            </a:r>
            <a:r>
              <a:rPr lang="en-US" sz="1356">
                <a:solidFill>
                  <a:srgbClr val="768692"/>
                </a:solidFill>
                <a:latin typeface="Exo 2 Medium Bold"/>
              </a:rPr>
              <a:t>MCR</a:t>
            </a:r>
            <a:r>
              <a:rPr lang="en-US" sz="1356">
                <a:solidFill>
                  <a:srgbClr val="768692"/>
                </a:solidFill>
                <a:latin typeface="Exo 2 Medium"/>
              </a:rPr>
              <a:t> = Manchester Community Response. MLCO's range of health and social care short term intervention, crisis and support services to avoid hospitalisation.</a:t>
            </a:r>
          </a:p>
        </p:txBody>
      </p:sp>
      <p:sp>
        <p:nvSpPr>
          <p:cNvPr id="41" name="TextBox 41"/>
          <p:cNvSpPr txBox="1"/>
          <p:nvPr/>
        </p:nvSpPr>
        <p:spPr>
          <a:xfrm>
            <a:off x="11650866" y="9277350"/>
            <a:ext cx="5947151" cy="358317"/>
          </a:xfrm>
          <a:prstGeom prst="rect">
            <a:avLst/>
          </a:prstGeom>
        </p:spPr>
        <p:txBody>
          <a:bodyPr lIns="0" tIns="0" rIns="0" bIns="0" rtlCol="0" anchor="t">
            <a:spAutoFit/>
          </a:bodyPr>
          <a:lstStyle/>
          <a:p>
            <a:pPr>
              <a:lnSpc>
                <a:spcPts val="1356"/>
              </a:lnSpc>
            </a:pPr>
            <a:r>
              <a:rPr lang="en-US" sz="1356">
                <a:solidFill>
                  <a:srgbClr val="768692"/>
                </a:solidFill>
                <a:latin typeface="Exo 2 Medium"/>
              </a:rPr>
              <a:t>*</a:t>
            </a:r>
            <a:r>
              <a:rPr lang="en-US" sz="1356">
                <a:solidFill>
                  <a:srgbClr val="768692"/>
                </a:solidFill>
                <a:latin typeface="Exo 2 Medium Bold"/>
              </a:rPr>
              <a:t>INT</a:t>
            </a:r>
            <a:r>
              <a:rPr lang="en-US" sz="1356">
                <a:solidFill>
                  <a:srgbClr val="768692"/>
                </a:solidFill>
                <a:latin typeface="Exo 2 Medium"/>
              </a:rPr>
              <a:t> = Integrated Neighbourhood Team. MLCO's 12 integrated health and social care teams across the city serving populations between 30-50k.</a:t>
            </a:r>
          </a:p>
        </p:txBody>
      </p:sp>
      <p:sp>
        <p:nvSpPr>
          <p:cNvPr id="42" name="TextBox 42"/>
          <p:cNvSpPr txBox="1"/>
          <p:nvPr/>
        </p:nvSpPr>
        <p:spPr>
          <a:xfrm>
            <a:off x="11678807" y="8393233"/>
            <a:ext cx="3969462" cy="578786"/>
          </a:xfrm>
          <a:prstGeom prst="rect">
            <a:avLst/>
          </a:prstGeom>
        </p:spPr>
        <p:txBody>
          <a:bodyPr lIns="0" tIns="0" rIns="0" bIns="0" rtlCol="0" anchor="t">
            <a:spAutoFit/>
          </a:bodyPr>
          <a:lstStyle/>
          <a:p>
            <a:pPr>
              <a:lnSpc>
                <a:spcPts val="1530"/>
              </a:lnSpc>
            </a:pPr>
            <a:r>
              <a:rPr lang="en-US" sz="1530">
                <a:solidFill>
                  <a:srgbClr val="425563"/>
                </a:solidFill>
                <a:latin typeface="Exo 2 Medium"/>
              </a:rPr>
              <a:t>NHS Community, Primary Care, Adult Social Care and Mental Health services working through MLCO across all services.</a:t>
            </a:r>
          </a:p>
        </p:txBody>
      </p:sp>
      <p:grpSp>
        <p:nvGrpSpPr>
          <p:cNvPr id="43" name="Group 43"/>
          <p:cNvGrpSpPr/>
          <p:nvPr/>
        </p:nvGrpSpPr>
        <p:grpSpPr>
          <a:xfrm rot="-5400000">
            <a:off x="11074260" y="8543369"/>
            <a:ext cx="649470" cy="207829"/>
            <a:chOff x="0" y="0"/>
            <a:chExt cx="4079910" cy="1305560"/>
          </a:xfrm>
        </p:grpSpPr>
        <p:sp>
          <p:nvSpPr>
            <p:cNvPr id="44" name="Freeform 44"/>
            <p:cNvSpPr/>
            <p:nvPr/>
          </p:nvSpPr>
          <p:spPr>
            <a:xfrm>
              <a:off x="0" y="-27940"/>
              <a:ext cx="4098959" cy="1360170"/>
            </a:xfrm>
            <a:custGeom>
              <a:avLst/>
              <a:gdLst/>
              <a:ahLst/>
              <a:cxnLst/>
              <a:rect l="l" t="t" r="r" b="b"/>
              <a:pathLst>
                <a:path w="4098959" h="1360170">
                  <a:moveTo>
                    <a:pt x="4024030" y="579120"/>
                  </a:moveTo>
                  <a:lnTo>
                    <a:pt x="3324260" y="55880"/>
                  </a:lnTo>
                  <a:cubicBezTo>
                    <a:pt x="3250600" y="0"/>
                    <a:pt x="3189640" y="30480"/>
                    <a:pt x="3189640" y="123190"/>
                  </a:cubicBezTo>
                  <a:lnTo>
                    <a:pt x="3189640" y="556260"/>
                  </a:lnTo>
                  <a:lnTo>
                    <a:pt x="831850" y="556260"/>
                  </a:lnTo>
                  <a:cubicBezTo>
                    <a:pt x="778510" y="382270"/>
                    <a:pt x="617220" y="255270"/>
                    <a:pt x="425450" y="255270"/>
                  </a:cubicBezTo>
                  <a:cubicBezTo>
                    <a:pt x="190500" y="255270"/>
                    <a:pt x="0" y="445770"/>
                    <a:pt x="0" y="680720"/>
                  </a:cubicBezTo>
                  <a:cubicBezTo>
                    <a:pt x="0" y="915670"/>
                    <a:pt x="190500" y="1106170"/>
                    <a:pt x="425450" y="1106170"/>
                  </a:cubicBezTo>
                  <a:cubicBezTo>
                    <a:pt x="617220" y="1106170"/>
                    <a:pt x="778510" y="979170"/>
                    <a:pt x="831850" y="805180"/>
                  </a:cubicBezTo>
                  <a:lnTo>
                    <a:pt x="3188631" y="805180"/>
                  </a:lnTo>
                  <a:lnTo>
                    <a:pt x="3188631" y="1236980"/>
                  </a:lnTo>
                  <a:cubicBezTo>
                    <a:pt x="3188631" y="1329690"/>
                    <a:pt x="3249330" y="1360170"/>
                    <a:pt x="3322989" y="1304290"/>
                  </a:cubicBezTo>
                  <a:lnTo>
                    <a:pt x="4024030" y="779780"/>
                  </a:lnTo>
                  <a:cubicBezTo>
                    <a:pt x="4098959" y="726440"/>
                    <a:pt x="4098959" y="635000"/>
                    <a:pt x="4024030" y="579120"/>
                  </a:cubicBezTo>
                  <a:close/>
                </a:path>
              </a:pathLst>
            </a:custGeom>
            <a:solidFill>
              <a:srgbClr val="41B6E6"/>
            </a:solidFill>
          </p:spPr>
          <p:txBody>
            <a:bodyPr/>
            <a:lstStyle/>
            <a:p>
              <a:endParaRPr lang="en-US"/>
            </a:p>
          </p:txBody>
        </p:sp>
      </p:grpSp>
      <p:sp>
        <p:nvSpPr>
          <p:cNvPr id="45" name="TextBox 45"/>
          <p:cNvSpPr txBox="1"/>
          <p:nvPr/>
        </p:nvSpPr>
        <p:spPr>
          <a:xfrm>
            <a:off x="801718" y="532699"/>
            <a:ext cx="14658400" cy="563880"/>
          </a:xfrm>
          <a:prstGeom prst="rect">
            <a:avLst/>
          </a:prstGeom>
        </p:spPr>
        <p:txBody>
          <a:bodyPr lIns="0" tIns="0" rIns="0" bIns="0" rtlCol="0" anchor="t">
            <a:spAutoFit/>
          </a:bodyPr>
          <a:lstStyle/>
          <a:p>
            <a:pPr marL="0" lvl="0" indent="0">
              <a:lnSpc>
                <a:spcPts val="4200"/>
              </a:lnSpc>
            </a:pPr>
            <a:r>
              <a:rPr lang="en-US" sz="4200" spc="-105">
                <a:solidFill>
                  <a:srgbClr val="003087"/>
                </a:solidFill>
                <a:latin typeface="Exo 2 Medium Bold"/>
              </a:rPr>
              <a:t>The MLCO operating model</a:t>
            </a:r>
          </a:p>
        </p:txBody>
      </p:sp>
      <p:pic>
        <p:nvPicPr>
          <p:cNvPr id="46" name="Picture 46"/>
          <p:cNvPicPr>
            <a:picLocks noChangeAspect="1"/>
          </p:cNvPicPr>
          <p:nvPr/>
        </p:nvPicPr>
        <p:blipFill>
          <a:blip r:embed="rId12"/>
          <a:srcRect/>
          <a:stretch>
            <a:fillRect/>
          </a:stretch>
        </p:blipFill>
        <p:spPr>
          <a:xfrm>
            <a:off x="14833701" y="388620"/>
            <a:ext cx="2993001" cy="63227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276272" y="1650560"/>
            <a:ext cx="6767705" cy="6767705"/>
            <a:chOff x="0" y="0"/>
            <a:chExt cx="9023606" cy="9023606"/>
          </a:xfrm>
        </p:grpSpPr>
        <p:pic>
          <p:nvPicPr>
            <p:cNvPr id="3" name="Picture 3"/>
            <p:cNvPicPr>
              <a:picLocks noChangeAspect="1"/>
            </p:cNvPicPr>
            <p:nvPr/>
          </p:nvPicPr>
          <p:blipFill>
            <a:blip r:embed="rId2">
              <a:alphaModFix amt="6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9023606" cy="9023606"/>
            </a:xfrm>
            <a:prstGeom prst="rect">
              <a:avLst/>
            </a:prstGeom>
          </p:spPr>
        </p:pic>
        <p:sp>
          <p:nvSpPr>
            <p:cNvPr id="4" name="TextBox 4"/>
            <p:cNvSpPr txBox="1"/>
            <p:nvPr/>
          </p:nvSpPr>
          <p:spPr>
            <a:xfrm>
              <a:off x="3268694" y="5277670"/>
              <a:ext cx="2519778" cy="560184"/>
            </a:xfrm>
            <a:prstGeom prst="rect">
              <a:avLst/>
            </a:prstGeom>
          </p:spPr>
          <p:txBody>
            <a:bodyPr lIns="0" tIns="0" rIns="0" bIns="0" rtlCol="0" anchor="t">
              <a:spAutoFit/>
            </a:bodyPr>
            <a:lstStyle/>
            <a:p>
              <a:pPr algn="ctr">
                <a:lnSpc>
                  <a:spcPts val="1622"/>
                </a:lnSpc>
              </a:pPr>
              <a:r>
                <a:rPr lang="en-US" sz="1474" spc="-76">
                  <a:solidFill>
                    <a:srgbClr val="FFFFFF"/>
                  </a:solidFill>
                  <a:latin typeface="Exo 2 Bold"/>
                </a:rPr>
                <a:t>Building on vibrant commmunities</a:t>
              </a:r>
            </a:p>
          </p:txBody>
        </p:sp>
        <p:sp>
          <p:nvSpPr>
            <p:cNvPr id="5" name="TextBox 5"/>
            <p:cNvSpPr txBox="1"/>
            <p:nvPr/>
          </p:nvSpPr>
          <p:spPr>
            <a:xfrm>
              <a:off x="3251914" y="6811991"/>
              <a:ext cx="2519778" cy="560184"/>
            </a:xfrm>
            <a:prstGeom prst="rect">
              <a:avLst/>
            </a:prstGeom>
          </p:spPr>
          <p:txBody>
            <a:bodyPr lIns="0" tIns="0" rIns="0" bIns="0" rtlCol="0" anchor="t">
              <a:spAutoFit/>
            </a:bodyPr>
            <a:lstStyle/>
            <a:p>
              <a:pPr algn="ctr">
                <a:lnSpc>
                  <a:spcPts val="1622"/>
                </a:lnSpc>
              </a:pPr>
              <a:r>
                <a:rPr lang="en-US" sz="1474" spc="-78">
                  <a:solidFill>
                    <a:srgbClr val="FFFFFF"/>
                  </a:solidFill>
                  <a:latin typeface="Exo 2 Bold"/>
                </a:rPr>
                <a:t>Promoting healthy living</a:t>
              </a:r>
            </a:p>
          </p:txBody>
        </p:sp>
        <p:sp>
          <p:nvSpPr>
            <p:cNvPr id="6" name="TextBox 6"/>
            <p:cNvSpPr txBox="1"/>
            <p:nvPr/>
          </p:nvSpPr>
          <p:spPr>
            <a:xfrm>
              <a:off x="3268694" y="3813580"/>
              <a:ext cx="2519778" cy="560184"/>
            </a:xfrm>
            <a:prstGeom prst="rect">
              <a:avLst/>
            </a:prstGeom>
          </p:spPr>
          <p:txBody>
            <a:bodyPr lIns="0" tIns="0" rIns="0" bIns="0" rtlCol="0" anchor="t">
              <a:spAutoFit/>
            </a:bodyPr>
            <a:lstStyle/>
            <a:p>
              <a:pPr algn="ctr">
                <a:lnSpc>
                  <a:spcPts val="1622"/>
                </a:lnSpc>
              </a:pPr>
              <a:r>
                <a:rPr lang="en-US" sz="1474" spc="-76">
                  <a:solidFill>
                    <a:srgbClr val="FFFFFF"/>
                  </a:solidFill>
                  <a:latin typeface="Exo 2 Bold"/>
                </a:rPr>
                <a:t>Keeping people well in the community</a:t>
              </a:r>
            </a:p>
          </p:txBody>
        </p:sp>
        <p:sp>
          <p:nvSpPr>
            <p:cNvPr id="7" name="TextBox 7"/>
            <p:cNvSpPr txBox="1"/>
            <p:nvPr/>
          </p:nvSpPr>
          <p:spPr>
            <a:xfrm>
              <a:off x="3667081" y="2262109"/>
              <a:ext cx="1877529" cy="825291"/>
            </a:xfrm>
            <a:prstGeom prst="rect">
              <a:avLst/>
            </a:prstGeom>
          </p:spPr>
          <p:txBody>
            <a:bodyPr lIns="0" tIns="0" rIns="0" bIns="0" rtlCol="0" anchor="t">
              <a:spAutoFit/>
            </a:bodyPr>
            <a:lstStyle/>
            <a:p>
              <a:pPr algn="ctr">
                <a:lnSpc>
                  <a:spcPts val="1637"/>
                </a:lnSpc>
              </a:pPr>
              <a:r>
                <a:rPr lang="en-US" sz="1474" spc="-79">
                  <a:solidFill>
                    <a:srgbClr val="FFFFFF"/>
                  </a:solidFill>
                  <a:latin typeface="Exo 2 Bold"/>
                </a:rPr>
                <a:t>Supporting people in/out </a:t>
              </a:r>
            </a:p>
            <a:p>
              <a:pPr algn="ctr">
                <a:lnSpc>
                  <a:spcPts val="1637"/>
                </a:lnSpc>
              </a:pPr>
              <a:r>
                <a:rPr lang="en-US" sz="1474" spc="-79">
                  <a:solidFill>
                    <a:srgbClr val="FFFFFF"/>
                  </a:solidFill>
                  <a:latin typeface="Exo 2 Bold"/>
                </a:rPr>
                <a:t>of services</a:t>
              </a:r>
            </a:p>
          </p:txBody>
        </p:sp>
      </p:grpSp>
      <p:sp>
        <p:nvSpPr>
          <p:cNvPr id="8" name="TextBox 8"/>
          <p:cNvSpPr txBox="1"/>
          <p:nvPr/>
        </p:nvSpPr>
        <p:spPr>
          <a:xfrm>
            <a:off x="924236" y="1575225"/>
            <a:ext cx="11753478" cy="7696209"/>
          </a:xfrm>
          <a:prstGeom prst="rect">
            <a:avLst/>
          </a:prstGeom>
        </p:spPr>
        <p:txBody>
          <a:bodyPr lIns="0" tIns="0" rIns="0" bIns="0" rtlCol="0" anchor="t">
            <a:spAutoFit/>
          </a:bodyPr>
          <a:lstStyle/>
          <a:p>
            <a:pPr>
              <a:lnSpc>
                <a:spcPts val="2600"/>
              </a:lnSpc>
            </a:pPr>
            <a:r>
              <a:rPr lang="en-US" sz="3200" b="1" dirty="0">
                <a:solidFill>
                  <a:srgbClr val="003087"/>
                </a:solidFill>
              </a:rPr>
              <a:t>MLCO delivers integrated community services to all residents of Manchester of all ages. The model ensures full population coverage through:</a:t>
            </a:r>
          </a:p>
          <a:p>
            <a:pPr>
              <a:lnSpc>
                <a:spcPts val="2100"/>
              </a:lnSpc>
            </a:pPr>
            <a:endParaRPr lang="en-US" sz="3200" dirty="0">
              <a:solidFill>
                <a:srgbClr val="003087"/>
              </a:solidFill>
            </a:endParaRPr>
          </a:p>
          <a:p>
            <a:pPr marL="539751" lvl="1" indent="-269875">
              <a:lnSpc>
                <a:spcPts val="2500"/>
              </a:lnSpc>
              <a:buFont typeface="Arial"/>
              <a:buChar char="•"/>
            </a:pPr>
            <a:r>
              <a:rPr lang="en-US" sz="2800" dirty="0">
                <a:solidFill>
                  <a:srgbClr val="003087"/>
                </a:solidFill>
              </a:rPr>
              <a:t>Risk stratification: our model identifies those residents who are in the key priority cohorts and we are working as part of a system-wide group to develop a consistent approach to risk stratification. </a:t>
            </a:r>
          </a:p>
          <a:p>
            <a:pPr>
              <a:lnSpc>
                <a:spcPts val="2500"/>
              </a:lnSpc>
            </a:pPr>
            <a:endParaRPr lang="en-US" sz="2800" dirty="0">
              <a:solidFill>
                <a:srgbClr val="003087"/>
              </a:solidFill>
            </a:endParaRPr>
          </a:p>
          <a:p>
            <a:pPr marL="539752" lvl="1" indent="-269876">
              <a:lnSpc>
                <a:spcPts val="2500"/>
              </a:lnSpc>
              <a:buFont typeface="Arial"/>
              <a:buChar char="•"/>
            </a:pPr>
            <a:r>
              <a:rPr lang="en-US" sz="2800" dirty="0">
                <a:solidFill>
                  <a:srgbClr val="003087"/>
                </a:solidFill>
              </a:rPr>
              <a:t>Aligned data and intelligence: partners across the city are working together to ensure we share our data and intelligence to support our service planning and delivery</a:t>
            </a:r>
          </a:p>
          <a:p>
            <a:pPr>
              <a:lnSpc>
                <a:spcPts val="2500"/>
              </a:lnSpc>
            </a:pPr>
            <a:endParaRPr lang="en-US" sz="2800" dirty="0">
              <a:solidFill>
                <a:srgbClr val="003087"/>
              </a:solidFill>
            </a:endParaRPr>
          </a:p>
          <a:p>
            <a:pPr marL="539752" lvl="1" indent="-269876">
              <a:lnSpc>
                <a:spcPts val="2500"/>
              </a:lnSpc>
              <a:buFont typeface="Arial"/>
              <a:buChar char="•"/>
            </a:pPr>
            <a:r>
              <a:rPr lang="en-US" sz="2800" dirty="0" err="1">
                <a:solidFill>
                  <a:srgbClr val="003087"/>
                </a:solidFill>
              </a:rPr>
              <a:t>Neighbourhood</a:t>
            </a:r>
            <a:r>
              <a:rPr lang="en-US" sz="2800" dirty="0">
                <a:solidFill>
                  <a:srgbClr val="003087"/>
                </a:solidFill>
              </a:rPr>
              <a:t> Partnerships and plans: enabled the development of 12 integrated health and social care </a:t>
            </a:r>
            <a:r>
              <a:rPr lang="en-US" sz="2800" dirty="0" err="1">
                <a:solidFill>
                  <a:srgbClr val="003087"/>
                </a:solidFill>
              </a:rPr>
              <a:t>neighbourhood</a:t>
            </a:r>
            <a:r>
              <a:rPr lang="en-US" sz="2800" dirty="0">
                <a:solidFill>
                  <a:srgbClr val="003087"/>
                </a:solidFill>
              </a:rPr>
              <a:t> plans documenting the consistent actions in all </a:t>
            </a:r>
            <a:r>
              <a:rPr lang="en-US" sz="2800" dirty="0" err="1">
                <a:solidFill>
                  <a:srgbClr val="003087"/>
                </a:solidFill>
              </a:rPr>
              <a:t>neighbourhoods</a:t>
            </a:r>
            <a:r>
              <a:rPr lang="en-US" sz="2800" dirty="0">
                <a:solidFill>
                  <a:srgbClr val="003087"/>
                </a:solidFill>
              </a:rPr>
              <a:t> and the key actions in each place to address specific inequalities and needs, through the alignment of the data and intelligence across Manchester. In 21/22 they will be aligned to the ward and PCN plans and support our understanding of our joined up approach in the place</a:t>
            </a:r>
          </a:p>
          <a:p>
            <a:pPr>
              <a:lnSpc>
                <a:spcPts val="2500"/>
              </a:lnSpc>
            </a:pPr>
            <a:endParaRPr lang="en-US" sz="2800" dirty="0">
              <a:solidFill>
                <a:srgbClr val="003087"/>
              </a:solidFill>
            </a:endParaRPr>
          </a:p>
          <a:p>
            <a:pPr marL="539751" lvl="1" indent="-269875">
              <a:lnSpc>
                <a:spcPts val="2500"/>
              </a:lnSpc>
              <a:buFont typeface="Arial"/>
              <a:buChar char="•"/>
            </a:pPr>
            <a:r>
              <a:rPr lang="en-US" sz="2800" dirty="0">
                <a:solidFill>
                  <a:srgbClr val="003087"/>
                </a:solidFill>
              </a:rPr>
              <a:t>Locality (North, Central and South Manchester) Partnerships and Ops Boards: support coordination of activity across our </a:t>
            </a:r>
            <a:r>
              <a:rPr lang="en-US" sz="2800" dirty="0" err="1">
                <a:solidFill>
                  <a:srgbClr val="003087"/>
                </a:solidFill>
              </a:rPr>
              <a:t>neighbourhoods</a:t>
            </a:r>
            <a:r>
              <a:rPr lang="en-US" sz="2800" dirty="0">
                <a:solidFill>
                  <a:srgbClr val="003087"/>
                </a:solidFill>
              </a:rPr>
              <a:t> to ensure full population coverage and those communities that would identify wider than our </a:t>
            </a:r>
            <a:r>
              <a:rPr lang="en-US" sz="2800" dirty="0" err="1">
                <a:solidFill>
                  <a:srgbClr val="003087"/>
                </a:solidFill>
              </a:rPr>
              <a:t>neighbourhoods</a:t>
            </a:r>
            <a:r>
              <a:rPr lang="en-US" sz="2800" dirty="0">
                <a:solidFill>
                  <a:srgbClr val="003087"/>
                </a:solidFill>
              </a:rPr>
              <a:t>.</a:t>
            </a:r>
          </a:p>
        </p:txBody>
      </p:sp>
      <p:sp>
        <p:nvSpPr>
          <p:cNvPr id="9" name="TextBox 9"/>
          <p:cNvSpPr txBox="1"/>
          <p:nvPr/>
        </p:nvSpPr>
        <p:spPr>
          <a:xfrm>
            <a:off x="924236" y="655320"/>
            <a:ext cx="14658400" cy="563880"/>
          </a:xfrm>
          <a:prstGeom prst="rect">
            <a:avLst/>
          </a:prstGeom>
        </p:spPr>
        <p:txBody>
          <a:bodyPr lIns="0" tIns="0" rIns="0" bIns="0" rtlCol="0" anchor="t">
            <a:spAutoFit/>
          </a:bodyPr>
          <a:lstStyle/>
          <a:p>
            <a:pPr marL="0" lvl="0" indent="0">
              <a:lnSpc>
                <a:spcPts val="4200"/>
              </a:lnSpc>
            </a:pPr>
            <a:r>
              <a:rPr lang="en-US" sz="4200" spc="-105">
                <a:solidFill>
                  <a:srgbClr val="003087"/>
                </a:solidFill>
                <a:latin typeface="Exo 2 Medium Bold"/>
              </a:rPr>
              <a:t>Integrated care through the operating model</a:t>
            </a:r>
          </a:p>
        </p:txBody>
      </p:sp>
      <p:pic>
        <p:nvPicPr>
          <p:cNvPr id="10" name="Picture 10"/>
          <p:cNvPicPr>
            <a:picLocks noChangeAspect="1"/>
          </p:cNvPicPr>
          <p:nvPr/>
        </p:nvPicPr>
        <p:blipFill>
          <a:blip r:embed="rId4"/>
          <a:srcRect/>
          <a:stretch>
            <a:fillRect/>
          </a:stretch>
        </p:blipFill>
        <p:spPr>
          <a:xfrm>
            <a:off x="15045029" y="586929"/>
            <a:ext cx="2993001" cy="63227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2549</Words>
  <Application>Microsoft Macintosh PowerPoint</Application>
  <PresentationFormat>Custom</PresentationFormat>
  <Paragraphs>261</Paragraphs>
  <Slides>15</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Exo 2 Medium</vt:lpstr>
      <vt:lpstr>Calibri</vt:lpstr>
      <vt:lpstr>Open Sans 1</vt:lpstr>
      <vt:lpstr>Open Sans 2</vt:lpstr>
      <vt:lpstr>Open Sans 2 Bold</vt:lpstr>
      <vt:lpstr>Exo 2 Medium Bold</vt:lpstr>
      <vt:lpstr>Exo 2 Bold Bold</vt:lpstr>
      <vt:lpstr>Arial</vt:lpstr>
      <vt:lpstr>Exo 2 Bold</vt:lpstr>
      <vt:lpstr>Open Sans 1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Manchester Local Care Organisation</dc:title>
  <cp:lastModifiedBy>HORNER, Chris (MANCHESTER UNIVERSITY NHS FOUNDATION TRUST)</cp:lastModifiedBy>
  <cp:revision>7</cp:revision>
  <dcterms:created xsi:type="dcterms:W3CDTF">2006-08-16T00:00:00Z</dcterms:created>
  <dcterms:modified xsi:type="dcterms:W3CDTF">2025-06-04T08:42:38Z</dcterms:modified>
  <dc:identifier>DAEhpOeezTw</dc:identifier>
</cp:coreProperties>
</file>