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86" r:id="rId5"/>
    <p:sldId id="288" r:id="rId6"/>
    <p:sldId id="569" r:id="rId7"/>
    <p:sldId id="568" r:id="rId8"/>
    <p:sldId id="573" r:id="rId9"/>
    <p:sldId id="290" r:id="rId10"/>
    <p:sldId id="292" r:id="rId11"/>
    <p:sldId id="296" r:id="rId12"/>
    <p:sldId id="299" r:id="rId13"/>
    <p:sldId id="298" r:id="rId14"/>
    <p:sldId id="297" r:id="rId15"/>
    <p:sldId id="572" r:id="rId16"/>
    <p:sldId id="300" r:id="rId17"/>
    <p:sldId id="5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DBFD0C-D077-6B09-DB3F-60CAE8717F2D}" name="Kane Joyce" initials="" userId="S::kane.joyce@manchester.gov.uk::512dd3a5-d07c-49c7-a43e-32d933824bc5" providerId="AD"/>
  <p188:author id="{75A81D97-DF06-F03C-70F9-7A6B2C6613D4}" name="Suzanne Grimshaw" initials="SG" userId="S::suzanne.grimshaw@manchester.gov.uk::93021a92-ccaf-4b6c-a89a-d3edd6bddd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519B"/>
    <a:srgbClr val="47629E"/>
    <a:srgbClr val="40558D"/>
    <a:srgbClr val="3B8F99"/>
    <a:srgbClr val="FFC000"/>
    <a:srgbClr val="FFFFCC"/>
    <a:srgbClr val="DFE6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790094-D8C8-6144-4CD2-8602A5D52AA1}" v="23" dt="2026-01-26T11:20:18.066"/>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073A0DAA-6AF3-43AB-8588-CEC1D06C72B9}"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7E7E7"/>
          </a:solidFill>
        </a:fill>
      </a:tcStyle>
    </a:wholeTbl>
    <a:band1H>
      <a:tcStyle>
        <a:tcBdr/>
        <a:fill>
          <a:solidFill>
            <a:srgbClr val="CBCBCB"/>
          </a:solidFill>
        </a:fill>
      </a:tcStyle>
    </a:band1H>
    <a:band2H>
      <a:tcStyle>
        <a:tcBdr/>
      </a:tcStyle>
    </a:band2H>
    <a:band1V>
      <a:tcStyle>
        <a:tcBdr/>
        <a:fill>
          <a:solidFill>
            <a:srgbClr val="CBCBCB"/>
          </a:solidFill>
        </a:fill>
      </a:tcStyle>
    </a:band1V>
    <a:band2V>
      <a:tcStyle>
        <a:tcBdr/>
      </a:tcStyle>
    </a:band2V>
    <a:lastCol>
      <a:tcTxStyle b="on">
        <a:font>
          <a:latin typeface="+mn-lt"/>
          <a:ea typeface="+mn-ea"/>
          <a:cs typeface="+mn-cs"/>
        </a:font>
        <a:srgbClr val="FFFFFF"/>
      </a:tcTxStyle>
      <a:tcStyle>
        <a:tcBdr/>
        <a:fill>
          <a:solidFill>
            <a:srgbClr val="000000"/>
          </a:solidFill>
        </a:fill>
      </a:tcStyle>
    </a:lastCol>
    <a:firstCol>
      <a:tcTxStyle b="on">
        <a:font>
          <a:latin typeface="+mn-lt"/>
          <a:ea typeface="+mn-ea"/>
          <a:cs typeface="+mn-cs"/>
        </a:font>
        <a:srgbClr val="FFFFFF"/>
      </a:tcTxStyle>
      <a:tcStyle>
        <a:tcBdr/>
        <a:fill>
          <a:solidFill>
            <a:srgbClr val="000000"/>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000000"/>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zanne Grimshaw" userId="S::suzanne.grimshaw@manchester.gov.uk::93021a92-ccaf-4b6c-a89a-d3edd6bddd7c" providerId="AD" clId="Web-{F3790094-D8C8-6144-4CD2-8602A5D52AA1}"/>
    <pc:docChg chg="modSld">
      <pc:chgData name="Suzanne Grimshaw" userId="S::suzanne.grimshaw@manchester.gov.uk::93021a92-ccaf-4b6c-a89a-d3edd6bddd7c" providerId="AD" clId="Web-{F3790094-D8C8-6144-4CD2-8602A5D52AA1}" dt="2026-01-26T11:20:18.066" v="20" actId="1076"/>
      <pc:docMkLst>
        <pc:docMk/>
      </pc:docMkLst>
      <pc:sldChg chg="addSp delSp modSp">
        <pc:chgData name="Suzanne Grimshaw" userId="S::suzanne.grimshaw@manchester.gov.uk::93021a92-ccaf-4b6c-a89a-d3edd6bddd7c" providerId="AD" clId="Web-{F3790094-D8C8-6144-4CD2-8602A5D52AA1}" dt="2026-01-26T11:20:18.066" v="20" actId="1076"/>
        <pc:sldMkLst>
          <pc:docMk/>
          <pc:sldMk cId="1070463830" sldId="288"/>
        </pc:sldMkLst>
        <pc:spChg chg="add del mod">
          <ac:chgData name="Suzanne Grimshaw" userId="S::suzanne.grimshaw@manchester.gov.uk::93021a92-ccaf-4b6c-a89a-d3edd6bddd7c" providerId="AD" clId="Web-{F3790094-D8C8-6144-4CD2-8602A5D52AA1}" dt="2026-01-26T11:18:37.860" v="10"/>
          <ac:spMkLst>
            <pc:docMk/>
            <pc:sldMk cId="1070463830" sldId="288"/>
            <ac:spMk id="11" creationId="{E07B3E90-5E89-1691-F98B-E066E726C806}"/>
          </ac:spMkLst>
        </pc:spChg>
        <pc:picChg chg="mod">
          <ac:chgData name="Suzanne Grimshaw" userId="S::suzanne.grimshaw@manchester.gov.uk::93021a92-ccaf-4b6c-a89a-d3edd6bddd7c" providerId="AD" clId="Web-{F3790094-D8C8-6144-4CD2-8602A5D52AA1}" dt="2026-01-26T11:20:18.066" v="20" actId="1076"/>
          <ac:picMkLst>
            <pc:docMk/>
            <pc:sldMk cId="1070463830" sldId="288"/>
            <ac:picMk id="5" creationId="{FD70CE90-F5BE-907D-7B73-08EE79D43FD5}"/>
          </ac:picMkLst>
        </pc:picChg>
        <pc:picChg chg="mod">
          <ac:chgData name="Suzanne Grimshaw" userId="S::suzanne.grimshaw@manchester.gov.uk::93021a92-ccaf-4b6c-a89a-d3edd6bddd7c" providerId="AD" clId="Web-{F3790094-D8C8-6144-4CD2-8602A5D52AA1}" dt="2026-01-26T11:20:11.315" v="16" actId="1076"/>
          <ac:picMkLst>
            <pc:docMk/>
            <pc:sldMk cId="1070463830" sldId="288"/>
            <ac:picMk id="6" creationId="{CA83B1D6-EA6F-3A69-C6A4-01F5DC54B8F7}"/>
          </ac:picMkLst>
        </pc:picChg>
        <pc:picChg chg="mod">
          <ac:chgData name="Suzanne Grimshaw" userId="S::suzanne.grimshaw@manchester.gov.uk::93021a92-ccaf-4b6c-a89a-d3edd6bddd7c" providerId="AD" clId="Web-{F3790094-D8C8-6144-4CD2-8602A5D52AA1}" dt="2026-01-26T11:11:31.651" v="5" actId="1076"/>
          <ac:picMkLst>
            <pc:docMk/>
            <pc:sldMk cId="1070463830" sldId="288"/>
            <ac:picMk id="7" creationId="{F979EC47-C3DD-0795-0F4E-9DD6931C0215}"/>
          </ac:picMkLst>
        </pc:picChg>
        <pc:picChg chg="add mod">
          <ac:chgData name="Suzanne Grimshaw" userId="S::suzanne.grimshaw@manchester.gov.uk::93021a92-ccaf-4b6c-a89a-d3edd6bddd7c" providerId="AD" clId="Web-{F3790094-D8C8-6144-4CD2-8602A5D52AA1}" dt="2026-01-26T11:11:19.462" v="2" actId="1076"/>
          <ac:picMkLst>
            <pc:docMk/>
            <pc:sldMk cId="1070463830" sldId="288"/>
            <ac:picMk id="8" creationId="{3410127F-C528-611C-B66F-133CB269C921}"/>
          </ac:picMkLst>
        </pc:picChg>
        <pc:picChg chg="mod">
          <ac:chgData name="Suzanne Grimshaw" userId="S::suzanne.grimshaw@manchester.gov.uk::93021a92-ccaf-4b6c-a89a-d3edd6bddd7c" providerId="AD" clId="Web-{F3790094-D8C8-6144-4CD2-8602A5D52AA1}" dt="2026-01-26T11:20:16.690" v="19" actId="1076"/>
          <ac:picMkLst>
            <pc:docMk/>
            <pc:sldMk cId="1070463830" sldId="288"/>
            <ac:picMk id="9" creationId="{630F35A2-8AD4-81F4-80F1-BE8EC3A02EE5}"/>
          </ac:picMkLst>
        </pc:picChg>
        <pc:picChg chg="mod">
          <ac:chgData name="Suzanne Grimshaw" userId="S::suzanne.grimshaw@manchester.gov.uk::93021a92-ccaf-4b6c-a89a-d3edd6bddd7c" providerId="AD" clId="Web-{F3790094-D8C8-6144-4CD2-8602A5D52AA1}" dt="2026-01-26T11:11:25.900" v="3" actId="1076"/>
          <ac:picMkLst>
            <pc:docMk/>
            <pc:sldMk cId="1070463830" sldId="288"/>
            <ac:picMk id="10" creationId="{72C36A71-4407-5DF6-3345-1EF87D1A23B6}"/>
          </ac:picMkLst>
        </pc:picChg>
        <pc:picChg chg="add mod">
          <ac:chgData name="Suzanne Grimshaw" userId="S::suzanne.grimshaw@manchester.gov.uk::93021a92-ccaf-4b6c-a89a-d3edd6bddd7c" providerId="AD" clId="Web-{F3790094-D8C8-6144-4CD2-8602A5D52AA1}" dt="2026-01-26T11:20:06.737" v="15" actId="1076"/>
          <ac:picMkLst>
            <pc:docMk/>
            <pc:sldMk cId="1070463830" sldId="288"/>
            <ac:picMk id="12" creationId="{AC88F28A-9FD7-4CFF-4306-2447F4A14946}"/>
          </ac:picMkLst>
        </pc:picChg>
        <pc:picChg chg="del mod">
          <ac:chgData name="Suzanne Grimshaw" userId="S::suzanne.grimshaw@manchester.gov.uk::93021a92-ccaf-4b6c-a89a-d3edd6bddd7c" providerId="AD" clId="Web-{F3790094-D8C8-6144-4CD2-8602A5D52AA1}" dt="2026-01-26T11:18:33.516" v="6"/>
          <ac:picMkLst>
            <pc:docMk/>
            <pc:sldMk cId="1070463830" sldId="288"/>
            <ac:picMk id="14" creationId="{7083D690-68F0-C8DC-0EB3-153AC557B9B8}"/>
          </ac:picMkLst>
        </pc:picChg>
        <pc:picChg chg="mod">
          <ac:chgData name="Suzanne Grimshaw" userId="S::suzanne.grimshaw@manchester.gov.uk::93021a92-ccaf-4b6c-a89a-d3edd6bddd7c" providerId="AD" clId="Web-{F3790094-D8C8-6144-4CD2-8602A5D52AA1}" dt="2026-01-26T11:20:13.799" v="17" actId="1076"/>
          <ac:picMkLst>
            <pc:docMk/>
            <pc:sldMk cId="1070463830" sldId="288"/>
            <ac:picMk id="15" creationId="{FF813C94-F6F4-2540-EBEC-9DA661C481F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D9D387-5C91-5DA8-D12B-9C7CDF082CA3}"/>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a:extLst>
              <a:ext uri="{FF2B5EF4-FFF2-40B4-BE49-F238E27FC236}">
                <a16:creationId xmlns:a16="http://schemas.microsoft.com/office/drawing/2014/main" id="{8F2405FB-F1C6-607B-69C4-93CE6608E391}"/>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C91DF124-9516-491C-B4AC-16707EC7E3B8}" type="datetime1">
              <a:rPr lang="en-US"/>
              <a:pPr lvl="0"/>
              <a:t>1/26/2026</a:t>
            </a:fld>
            <a:endParaRPr lang="en-US"/>
          </a:p>
        </p:txBody>
      </p:sp>
      <p:sp>
        <p:nvSpPr>
          <p:cNvPr id="4" name="Slide Image Placeholder 3">
            <a:extLst>
              <a:ext uri="{FF2B5EF4-FFF2-40B4-BE49-F238E27FC236}">
                <a16:creationId xmlns:a16="http://schemas.microsoft.com/office/drawing/2014/main" id="{52080DB2-B38B-C36D-E2B8-75BAF4E79843}"/>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9DC0689E-1CB8-46DC-0FD1-FBF99A25AD5E}"/>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37945FC4-6E9C-C799-D773-543209582BDC}"/>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a:extLst>
              <a:ext uri="{FF2B5EF4-FFF2-40B4-BE49-F238E27FC236}">
                <a16:creationId xmlns:a16="http://schemas.microsoft.com/office/drawing/2014/main" id="{4C075598-D770-8B9E-3641-6CF73D421ED7}"/>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7FF954E2-A064-46CF-BB8F-84D531636DA9}" type="slidenum">
              <a:t>‹#›</a:t>
            </a:fld>
            <a:endParaRPr lang="en-GB"/>
          </a:p>
        </p:txBody>
      </p:sp>
    </p:spTree>
    <p:extLst>
      <p:ext uri="{BB962C8B-B14F-4D97-AF65-F5344CB8AC3E}">
        <p14:creationId xmlns:p14="http://schemas.microsoft.com/office/powerpoint/2010/main" val="2719629634"/>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lvl="0"/>
            <a:fld id="{7FF954E2-A064-46CF-BB8F-84D531636DA9}" type="slidenum">
              <a:rPr lang="en-GB" smtClean="0"/>
              <a:t>1</a:t>
            </a:fld>
            <a:endParaRPr lang="en-GB"/>
          </a:p>
        </p:txBody>
      </p:sp>
    </p:spTree>
    <p:extLst>
      <p:ext uri="{BB962C8B-B14F-4D97-AF65-F5344CB8AC3E}">
        <p14:creationId xmlns:p14="http://schemas.microsoft.com/office/powerpoint/2010/main" val="2503433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30EE17-6FF4-B5B8-C49A-F8FD667976C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9BCCF0E-7A78-E0E8-A449-DBF6D7C349A8}"/>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FCC22181-7BB6-12B5-84BA-25A345DF9983}"/>
              </a:ext>
            </a:extLst>
          </p:cNvPr>
          <p:cNvSpPr txBox="1">
            <a:spLocks noGrp="1"/>
          </p:cNvSpPr>
          <p:nvPr>
            <p:ph type="sldNum" sz="quarter" idx="8"/>
          </p:nvPr>
        </p:nvSpPr>
        <p:spPr/>
        <p:txBody>
          <a:bodyPr/>
          <a:lstStyle/>
          <a:p>
            <a:pPr lvl="0"/>
            <a:fld id="{843B64A6-7EF0-460F-AF13-DA5AF9E602C8}" type="slidenum">
              <a:t>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lvl="0"/>
            <a:fld id="{7FF954E2-A064-46CF-BB8F-84D531636DA9}" type="slidenum">
              <a:rPr lang="en-GB" smtClean="0"/>
              <a:t>14</a:t>
            </a:fld>
            <a:endParaRPr lang="en-GB"/>
          </a:p>
        </p:txBody>
      </p:sp>
    </p:spTree>
    <p:extLst>
      <p:ext uri="{BB962C8B-B14F-4D97-AF65-F5344CB8AC3E}">
        <p14:creationId xmlns:p14="http://schemas.microsoft.com/office/powerpoint/2010/main" val="679776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8E05F-5C74-6B09-2BFD-18260AEE1EAF}"/>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p>
        </p:txBody>
      </p:sp>
      <p:sp>
        <p:nvSpPr>
          <p:cNvPr id="3" name="Subtitle 2">
            <a:extLst>
              <a:ext uri="{FF2B5EF4-FFF2-40B4-BE49-F238E27FC236}">
                <a16:creationId xmlns:a16="http://schemas.microsoft.com/office/drawing/2014/main" id="{24C7D1B8-3F75-D408-ACA1-B48FD94E7DDE}"/>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p>
        </p:txBody>
      </p:sp>
      <p:sp>
        <p:nvSpPr>
          <p:cNvPr id="4" name="Date Placeholder 3">
            <a:extLst>
              <a:ext uri="{FF2B5EF4-FFF2-40B4-BE49-F238E27FC236}">
                <a16:creationId xmlns:a16="http://schemas.microsoft.com/office/drawing/2014/main" id="{600A6E21-09AB-EF5B-9596-1E5CA435DD7B}"/>
              </a:ext>
            </a:extLst>
          </p:cNvPr>
          <p:cNvSpPr txBox="1">
            <a:spLocks noGrp="1"/>
          </p:cNvSpPr>
          <p:nvPr>
            <p:ph type="dt" sz="half" idx="7"/>
          </p:nvPr>
        </p:nvSpPr>
        <p:spPr/>
        <p:txBody>
          <a:bodyPr/>
          <a:lstStyle>
            <a:lvl1pPr>
              <a:defRPr/>
            </a:lvl1pPr>
          </a:lstStyle>
          <a:p>
            <a:pPr lvl="0"/>
            <a:fld id="{F11D7B12-120F-441C-B08B-8729F5A53E55}" type="datetime1">
              <a:rPr lang="en-US"/>
              <a:pPr lvl="0"/>
              <a:t>1/26/2026</a:t>
            </a:fld>
            <a:endParaRPr lang="en-US"/>
          </a:p>
        </p:txBody>
      </p:sp>
      <p:sp>
        <p:nvSpPr>
          <p:cNvPr id="5" name="Footer Placeholder 4">
            <a:extLst>
              <a:ext uri="{FF2B5EF4-FFF2-40B4-BE49-F238E27FC236}">
                <a16:creationId xmlns:a16="http://schemas.microsoft.com/office/drawing/2014/main" id="{3EC5490F-9A26-5125-B83A-99E7339BB61B}"/>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986F6C67-B78E-738C-0692-D2870B1D5740}"/>
              </a:ext>
            </a:extLst>
          </p:cNvPr>
          <p:cNvSpPr txBox="1">
            <a:spLocks noGrp="1"/>
          </p:cNvSpPr>
          <p:nvPr>
            <p:ph type="sldNum" sz="quarter" idx="8"/>
          </p:nvPr>
        </p:nvSpPr>
        <p:spPr/>
        <p:txBody>
          <a:bodyPr/>
          <a:lstStyle>
            <a:lvl1pPr>
              <a:defRPr/>
            </a:lvl1pPr>
          </a:lstStyle>
          <a:p>
            <a:pPr lvl="0"/>
            <a:fld id="{F3FF2ECF-D496-4819-8F3F-D6E554685E62}" type="slidenum">
              <a:t>‹#›</a:t>
            </a:fld>
            <a:endParaRPr lang="en-US"/>
          </a:p>
        </p:txBody>
      </p:sp>
    </p:spTree>
    <p:extLst>
      <p:ext uri="{BB962C8B-B14F-4D97-AF65-F5344CB8AC3E}">
        <p14:creationId xmlns:p14="http://schemas.microsoft.com/office/powerpoint/2010/main" val="1337602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FD787-46DE-C6C2-CBBA-9571740448EA}"/>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970B222C-62D4-DA7C-03F4-236B52E5922F}"/>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D62FAE-113A-A595-D9DE-239240AB63D5}"/>
              </a:ext>
            </a:extLst>
          </p:cNvPr>
          <p:cNvSpPr txBox="1">
            <a:spLocks noGrp="1"/>
          </p:cNvSpPr>
          <p:nvPr>
            <p:ph type="dt" sz="half" idx="7"/>
          </p:nvPr>
        </p:nvSpPr>
        <p:spPr/>
        <p:txBody>
          <a:bodyPr/>
          <a:lstStyle>
            <a:lvl1pPr>
              <a:defRPr/>
            </a:lvl1pPr>
          </a:lstStyle>
          <a:p>
            <a:pPr lvl="0"/>
            <a:fld id="{B6A9D17C-143D-4247-83FB-D0F5C13E8B32}" type="datetime1">
              <a:rPr lang="en-US"/>
              <a:pPr lvl="0"/>
              <a:t>1/26/2026</a:t>
            </a:fld>
            <a:endParaRPr lang="en-US"/>
          </a:p>
        </p:txBody>
      </p:sp>
      <p:sp>
        <p:nvSpPr>
          <p:cNvPr id="5" name="Footer Placeholder 4">
            <a:extLst>
              <a:ext uri="{FF2B5EF4-FFF2-40B4-BE49-F238E27FC236}">
                <a16:creationId xmlns:a16="http://schemas.microsoft.com/office/drawing/2014/main" id="{13884C10-DC1A-451A-178D-38EE39D089EA}"/>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1F175519-131F-BF32-D230-7266F71A5D33}"/>
              </a:ext>
            </a:extLst>
          </p:cNvPr>
          <p:cNvSpPr txBox="1">
            <a:spLocks noGrp="1"/>
          </p:cNvSpPr>
          <p:nvPr>
            <p:ph type="sldNum" sz="quarter" idx="8"/>
          </p:nvPr>
        </p:nvSpPr>
        <p:spPr/>
        <p:txBody>
          <a:bodyPr/>
          <a:lstStyle>
            <a:lvl1pPr>
              <a:defRPr/>
            </a:lvl1pPr>
          </a:lstStyle>
          <a:p>
            <a:pPr lvl="0"/>
            <a:fld id="{F450214B-8D47-4A52-BACD-41902D5816EF}" type="slidenum">
              <a:t>‹#›</a:t>
            </a:fld>
            <a:endParaRPr lang="en-US"/>
          </a:p>
        </p:txBody>
      </p:sp>
    </p:spTree>
    <p:extLst>
      <p:ext uri="{BB962C8B-B14F-4D97-AF65-F5344CB8AC3E}">
        <p14:creationId xmlns:p14="http://schemas.microsoft.com/office/powerpoint/2010/main" val="1785208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51819C-E4B5-2B77-6455-E7B0791650C5}"/>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E4B3FD55-3145-DA85-36D9-3BD259CDBEA6}"/>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0EF214-D0EC-511C-C0AF-D667ABB9A436}"/>
              </a:ext>
            </a:extLst>
          </p:cNvPr>
          <p:cNvSpPr txBox="1">
            <a:spLocks noGrp="1"/>
          </p:cNvSpPr>
          <p:nvPr>
            <p:ph type="dt" sz="half" idx="7"/>
          </p:nvPr>
        </p:nvSpPr>
        <p:spPr/>
        <p:txBody>
          <a:bodyPr/>
          <a:lstStyle>
            <a:lvl1pPr>
              <a:defRPr/>
            </a:lvl1pPr>
          </a:lstStyle>
          <a:p>
            <a:pPr lvl="0"/>
            <a:fld id="{C1EB71EF-3E98-4CF2-BC20-A21B0A7B63F8}" type="datetime1">
              <a:rPr lang="en-US"/>
              <a:pPr lvl="0"/>
              <a:t>1/26/2026</a:t>
            </a:fld>
            <a:endParaRPr lang="en-US"/>
          </a:p>
        </p:txBody>
      </p:sp>
      <p:sp>
        <p:nvSpPr>
          <p:cNvPr id="5" name="Footer Placeholder 4">
            <a:extLst>
              <a:ext uri="{FF2B5EF4-FFF2-40B4-BE49-F238E27FC236}">
                <a16:creationId xmlns:a16="http://schemas.microsoft.com/office/drawing/2014/main" id="{ED1CB883-A054-F615-4DF6-20B671ED3B76}"/>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11E8E4F1-D611-884E-B1B1-2477090703C0}"/>
              </a:ext>
            </a:extLst>
          </p:cNvPr>
          <p:cNvSpPr txBox="1">
            <a:spLocks noGrp="1"/>
          </p:cNvSpPr>
          <p:nvPr>
            <p:ph type="sldNum" sz="quarter" idx="8"/>
          </p:nvPr>
        </p:nvSpPr>
        <p:spPr/>
        <p:txBody>
          <a:bodyPr/>
          <a:lstStyle>
            <a:lvl1pPr>
              <a:defRPr/>
            </a:lvl1pPr>
          </a:lstStyle>
          <a:p>
            <a:pPr lvl="0"/>
            <a:fld id="{A6AAD536-15C4-4E49-B6FC-4243DB186E97}" type="slidenum">
              <a:t>‹#›</a:t>
            </a:fld>
            <a:endParaRPr lang="en-US"/>
          </a:p>
        </p:txBody>
      </p:sp>
    </p:spTree>
    <p:extLst>
      <p:ext uri="{BB962C8B-B14F-4D97-AF65-F5344CB8AC3E}">
        <p14:creationId xmlns:p14="http://schemas.microsoft.com/office/powerpoint/2010/main" val="1099600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p:spTree>
      <p:nvGrpSpPr>
        <p:cNvPr id="1" name=""/>
        <p:cNvGrpSpPr/>
        <p:nvPr/>
      </p:nvGrpSpPr>
      <p:grpSpPr>
        <a:xfrm>
          <a:off x="0" y="0"/>
          <a:ext cx="0" cy="0"/>
          <a:chOff x="0" y="0"/>
          <a:chExt cx="0" cy="0"/>
        </a:xfrm>
      </p:grpSpPr>
      <p:sp>
        <p:nvSpPr>
          <p:cNvPr id="2" name="Google Shape;41;p6">
            <a:extLst>
              <a:ext uri="{FF2B5EF4-FFF2-40B4-BE49-F238E27FC236}">
                <a16:creationId xmlns:a16="http://schemas.microsoft.com/office/drawing/2014/main" id="{AA1BD120-E1F9-6808-94FB-4547A6C5A54A}"/>
              </a:ext>
            </a:extLst>
          </p:cNvPr>
          <p:cNvSpPr txBox="1"/>
          <p:nvPr/>
        </p:nvSpPr>
        <p:spPr>
          <a:xfrm>
            <a:off x="8261997" y="6293111"/>
            <a:ext cx="3793196" cy="485198"/>
          </a:xfrm>
          <a:prstGeom prst="rect">
            <a:avLst/>
          </a:prstGeom>
          <a:noFill/>
          <a:ln cap="flat">
            <a:noFill/>
          </a:ln>
        </p:spPr>
        <p:txBody>
          <a:bodyPr vert="horz" wrap="square" lIns="121898" tIns="60935" rIns="121898" bIns="60935"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4CD37A3-6F72-4EEE-8510-CFC4CE0F41F9}" type="slidenum">
              <a:t>‹#›</a:t>
            </a:fld>
            <a:endParaRPr lang="en-US" sz="1333" b="0" i="0" u="none" strike="noStrike" kern="1200" cap="none" spc="0" baseline="0">
              <a:solidFill>
                <a:srgbClr val="8B9699"/>
              </a:solidFill>
              <a:uFillTx/>
              <a:latin typeface="Poppins"/>
              <a:ea typeface="Poppins"/>
              <a:cs typeface="Poppins"/>
            </a:endParaRPr>
          </a:p>
        </p:txBody>
      </p:sp>
    </p:spTree>
    <p:extLst>
      <p:ext uri="{BB962C8B-B14F-4D97-AF65-F5344CB8AC3E}">
        <p14:creationId xmlns:p14="http://schemas.microsoft.com/office/powerpoint/2010/main" val="197366877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Standard slide grey header">
    <p:spTree>
      <p:nvGrpSpPr>
        <p:cNvPr id="1" name=""/>
        <p:cNvGrpSpPr/>
        <p:nvPr/>
      </p:nvGrpSpPr>
      <p:grpSpPr>
        <a:xfrm>
          <a:off x="0" y="0"/>
          <a:ext cx="0" cy="0"/>
          <a:chOff x="0" y="0"/>
          <a:chExt cx="0" cy="0"/>
        </a:xfrm>
      </p:grpSpPr>
      <p:sp>
        <p:nvSpPr>
          <p:cNvPr id="2" name="Google Shape;604;p75">
            <a:extLst>
              <a:ext uri="{FF2B5EF4-FFF2-40B4-BE49-F238E27FC236}">
                <a16:creationId xmlns:a16="http://schemas.microsoft.com/office/drawing/2014/main" id="{F3F349F2-2E35-30B2-CE32-0793758FC73E}"/>
              </a:ext>
            </a:extLst>
          </p:cNvPr>
          <p:cNvSpPr txBox="1">
            <a:spLocks noGrp="1"/>
          </p:cNvSpPr>
          <p:nvPr>
            <p:ph type="sldNum" sz="quarter" idx="8"/>
          </p:nvPr>
        </p:nvSpPr>
        <p:spPr>
          <a:xfrm>
            <a:off x="11296607" y="6217627"/>
            <a:ext cx="731602" cy="524801"/>
          </a:xfrm>
        </p:spPr>
        <p:txBody>
          <a:bodyPr lIns="91421" tIns="91421" rIns="91421" bIns="91421"/>
          <a:lstStyle>
            <a:lvl1pPr>
              <a:defRPr lang="en-GB"/>
            </a:lvl1pPr>
          </a:lstStyle>
          <a:p>
            <a:pPr lvl="0"/>
            <a:fld id="{CA6ACC62-BE99-4A48-856D-AE6A4E1F746C}" type="slidenum">
              <a:t>‹#›</a:t>
            </a:fld>
            <a:endParaRPr lang="en-GB"/>
          </a:p>
        </p:txBody>
      </p:sp>
    </p:spTree>
    <p:extLst>
      <p:ext uri="{BB962C8B-B14F-4D97-AF65-F5344CB8AC3E}">
        <p14:creationId xmlns:p14="http://schemas.microsoft.com/office/powerpoint/2010/main" val="12420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 Blank">
  <p:cSld name="CUSTOM">
    <p:spTree>
      <p:nvGrpSpPr>
        <p:cNvPr id="1" name="Shape 40"/>
        <p:cNvGrpSpPr/>
        <p:nvPr/>
      </p:nvGrpSpPr>
      <p:grpSpPr>
        <a:xfrm>
          <a:off x="0" y="0"/>
          <a:ext cx="0" cy="0"/>
          <a:chOff x="0" y="0"/>
          <a:chExt cx="0" cy="0"/>
        </a:xfrm>
      </p:grpSpPr>
      <p:sp>
        <p:nvSpPr>
          <p:cNvPr id="41" name="Google Shape;41;p6"/>
          <p:cNvSpPr txBox="1"/>
          <p:nvPr/>
        </p:nvSpPr>
        <p:spPr>
          <a:xfrm>
            <a:off x="8262000" y="6293115"/>
            <a:ext cx="3793200" cy="485200"/>
          </a:xfrm>
          <a:prstGeom prst="rect">
            <a:avLst/>
          </a:prstGeom>
          <a:noFill/>
          <a:ln>
            <a:noFill/>
          </a:ln>
        </p:spPr>
        <p:txBody>
          <a:bodyPr spcFirstLastPara="1" wrap="square" lIns="121900" tIns="60933" rIns="121900" bIns="60933" anchor="ctr" anchorCtr="0">
            <a:noAutofit/>
          </a:bodyPr>
          <a:lstStyle/>
          <a:p>
            <a:pPr marL="0" lvl="0" indent="0" algn="r" rtl="0">
              <a:spcBef>
                <a:spcPts val="0"/>
              </a:spcBef>
              <a:spcAft>
                <a:spcPts val="0"/>
              </a:spcAft>
              <a:buNone/>
            </a:pPr>
            <a:fld id="{00000000-1234-1234-1234-123412341234}" type="slidenum">
              <a:rPr lang="en" sz="1333">
                <a:solidFill>
                  <a:srgbClr val="8B9699"/>
                </a:solidFill>
                <a:latin typeface="Poppins"/>
                <a:ea typeface="Poppins"/>
                <a:cs typeface="Poppins"/>
                <a:sym typeface="Poppins"/>
              </a:rPr>
              <a:pPr marL="0" lvl="0" indent="0" algn="r" rtl="0">
                <a:spcBef>
                  <a:spcPts val="0"/>
                </a:spcBef>
                <a:spcAft>
                  <a:spcPts val="0"/>
                </a:spcAft>
                <a:buNone/>
              </a:pPr>
              <a:t>‹#›</a:t>
            </a:fld>
            <a:endParaRPr sz="1333">
              <a:solidFill>
                <a:srgbClr val="8B9699"/>
              </a:solidFill>
              <a:latin typeface="Poppins"/>
              <a:ea typeface="Poppins"/>
              <a:cs typeface="Poppins"/>
              <a:sym typeface="Poppins"/>
            </a:endParaRPr>
          </a:p>
        </p:txBody>
      </p:sp>
    </p:spTree>
    <p:extLst>
      <p:ext uri="{BB962C8B-B14F-4D97-AF65-F5344CB8AC3E}">
        <p14:creationId xmlns:p14="http://schemas.microsoft.com/office/powerpoint/2010/main" val="13878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 columns">
  <p:cSld name="2 columns">
    <p:spTree>
      <p:nvGrpSpPr>
        <p:cNvPr id="1" name="Shape 167"/>
        <p:cNvGrpSpPr/>
        <p:nvPr/>
      </p:nvGrpSpPr>
      <p:grpSpPr>
        <a:xfrm>
          <a:off x="0" y="0"/>
          <a:ext cx="0" cy="0"/>
          <a:chOff x="0" y="0"/>
          <a:chExt cx="0" cy="0"/>
        </a:xfrm>
      </p:grpSpPr>
      <p:sp>
        <p:nvSpPr>
          <p:cNvPr id="168" name="Google Shape;168;p14"/>
          <p:cNvSpPr/>
          <p:nvPr/>
        </p:nvSpPr>
        <p:spPr>
          <a:xfrm>
            <a:off x="666737" y="1320525"/>
            <a:ext cx="4763200" cy="4534000"/>
          </a:xfrm>
          <a:prstGeom prst="roundRect">
            <a:avLst>
              <a:gd name="adj" fmla="val 16667"/>
            </a:avLst>
          </a:prstGeom>
          <a:solidFill>
            <a:srgbClr val="F3F3F3"/>
          </a:solidFill>
          <a:ln w="19050" cap="flat" cmpd="sng">
            <a:solidFill>
              <a:srgbClr val="F3F3F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4"/>
          <p:cNvSpPr/>
          <p:nvPr/>
        </p:nvSpPr>
        <p:spPr>
          <a:xfrm>
            <a:off x="667333" y="1239233"/>
            <a:ext cx="4763200" cy="1251200"/>
          </a:xfrm>
          <a:prstGeom prst="rect">
            <a:avLst/>
          </a:prstGeom>
          <a:solidFill>
            <a:srgbClr val="638BA4"/>
          </a:solidFill>
          <a:ln w="19050" cap="flat" cmpd="sng">
            <a:solidFill>
              <a:srgbClr val="638BA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14"/>
          <p:cNvSpPr/>
          <p:nvPr/>
        </p:nvSpPr>
        <p:spPr>
          <a:xfrm>
            <a:off x="6482072" y="1320508"/>
            <a:ext cx="4763200" cy="4534000"/>
          </a:xfrm>
          <a:prstGeom prst="roundRect">
            <a:avLst>
              <a:gd name="adj" fmla="val 16667"/>
            </a:avLst>
          </a:prstGeom>
          <a:solidFill>
            <a:srgbClr val="F3F3F3"/>
          </a:solidFill>
          <a:ln w="19050" cap="flat" cmpd="sng">
            <a:solidFill>
              <a:srgbClr val="F3F3F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14"/>
          <p:cNvSpPr/>
          <p:nvPr/>
        </p:nvSpPr>
        <p:spPr>
          <a:xfrm>
            <a:off x="6482700" y="1239200"/>
            <a:ext cx="4763200" cy="1251200"/>
          </a:xfrm>
          <a:prstGeom prst="rect">
            <a:avLst/>
          </a:prstGeom>
          <a:solidFill>
            <a:srgbClr val="FFCD19"/>
          </a:solidFill>
          <a:ln w="19050" cap="flat" cmpd="sng">
            <a:solidFill>
              <a:srgbClr val="FFCD1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14"/>
          <p:cNvSpPr txBox="1">
            <a:spLocks noGrp="1"/>
          </p:cNvSpPr>
          <p:nvPr>
            <p:ph type="title"/>
          </p:nvPr>
        </p:nvSpPr>
        <p:spPr>
          <a:xfrm>
            <a:off x="936333" y="1474833"/>
            <a:ext cx="4225200" cy="780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133">
                <a:solidFill>
                  <a:srgbClr val="FFFFFF"/>
                </a:solidFill>
              </a:defRPr>
            </a:lvl1pPr>
            <a:lvl2pPr lvl="1" rtl="0">
              <a:spcBef>
                <a:spcPts val="0"/>
              </a:spcBef>
              <a:spcAft>
                <a:spcPts val="0"/>
              </a:spcAft>
              <a:buNone/>
              <a:defRPr sz="2133">
                <a:solidFill>
                  <a:srgbClr val="F1BC01"/>
                </a:solidFill>
                <a:latin typeface="Nunito"/>
                <a:ea typeface="Nunito"/>
                <a:cs typeface="Nunito"/>
                <a:sym typeface="Nunito"/>
              </a:defRPr>
            </a:lvl2pPr>
            <a:lvl3pPr lvl="2" rtl="0">
              <a:spcBef>
                <a:spcPts val="0"/>
              </a:spcBef>
              <a:spcAft>
                <a:spcPts val="0"/>
              </a:spcAft>
              <a:buNone/>
              <a:defRPr sz="2133">
                <a:solidFill>
                  <a:srgbClr val="F1BC01"/>
                </a:solidFill>
                <a:latin typeface="Nunito"/>
                <a:ea typeface="Nunito"/>
                <a:cs typeface="Nunito"/>
                <a:sym typeface="Nunito"/>
              </a:defRPr>
            </a:lvl3pPr>
            <a:lvl4pPr lvl="3" rtl="0">
              <a:spcBef>
                <a:spcPts val="0"/>
              </a:spcBef>
              <a:spcAft>
                <a:spcPts val="0"/>
              </a:spcAft>
              <a:buNone/>
              <a:defRPr sz="2133">
                <a:solidFill>
                  <a:srgbClr val="F1BC01"/>
                </a:solidFill>
                <a:latin typeface="Nunito"/>
                <a:ea typeface="Nunito"/>
                <a:cs typeface="Nunito"/>
                <a:sym typeface="Nunito"/>
              </a:defRPr>
            </a:lvl4pPr>
            <a:lvl5pPr lvl="4" rtl="0">
              <a:spcBef>
                <a:spcPts val="0"/>
              </a:spcBef>
              <a:spcAft>
                <a:spcPts val="0"/>
              </a:spcAft>
              <a:buNone/>
              <a:defRPr sz="2133">
                <a:solidFill>
                  <a:srgbClr val="F1BC01"/>
                </a:solidFill>
                <a:latin typeface="Nunito"/>
                <a:ea typeface="Nunito"/>
                <a:cs typeface="Nunito"/>
                <a:sym typeface="Nunito"/>
              </a:defRPr>
            </a:lvl5pPr>
            <a:lvl6pPr lvl="5" rtl="0">
              <a:spcBef>
                <a:spcPts val="0"/>
              </a:spcBef>
              <a:spcAft>
                <a:spcPts val="0"/>
              </a:spcAft>
              <a:buNone/>
              <a:defRPr sz="2133">
                <a:solidFill>
                  <a:srgbClr val="F1BC01"/>
                </a:solidFill>
                <a:latin typeface="Nunito"/>
                <a:ea typeface="Nunito"/>
                <a:cs typeface="Nunito"/>
                <a:sym typeface="Nunito"/>
              </a:defRPr>
            </a:lvl6pPr>
            <a:lvl7pPr lvl="6" rtl="0">
              <a:spcBef>
                <a:spcPts val="0"/>
              </a:spcBef>
              <a:spcAft>
                <a:spcPts val="0"/>
              </a:spcAft>
              <a:buNone/>
              <a:defRPr sz="2133">
                <a:solidFill>
                  <a:srgbClr val="F1BC01"/>
                </a:solidFill>
                <a:latin typeface="Nunito"/>
                <a:ea typeface="Nunito"/>
                <a:cs typeface="Nunito"/>
                <a:sym typeface="Nunito"/>
              </a:defRPr>
            </a:lvl7pPr>
            <a:lvl8pPr lvl="7" rtl="0">
              <a:spcBef>
                <a:spcPts val="0"/>
              </a:spcBef>
              <a:spcAft>
                <a:spcPts val="0"/>
              </a:spcAft>
              <a:buNone/>
              <a:defRPr sz="2133">
                <a:solidFill>
                  <a:srgbClr val="F1BC01"/>
                </a:solidFill>
                <a:latin typeface="Nunito"/>
                <a:ea typeface="Nunito"/>
                <a:cs typeface="Nunito"/>
                <a:sym typeface="Nunito"/>
              </a:defRPr>
            </a:lvl8pPr>
            <a:lvl9pPr lvl="8" rtl="0">
              <a:spcBef>
                <a:spcPts val="0"/>
              </a:spcBef>
              <a:spcAft>
                <a:spcPts val="0"/>
              </a:spcAft>
              <a:buNone/>
              <a:defRPr sz="2133">
                <a:solidFill>
                  <a:srgbClr val="F1BC01"/>
                </a:solidFill>
                <a:latin typeface="Nunito"/>
                <a:ea typeface="Nunito"/>
                <a:cs typeface="Nunito"/>
                <a:sym typeface="Nunito"/>
              </a:defRPr>
            </a:lvl9pPr>
          </a:lstStyle>
          <a:p>
            <a:r>
              <a:rPr lang="en-US"/>
              <a:t>Click to edit Master title style</a:t>
            </a:r>
            <a:endParaRPr/>
          </a:p>
        </p:txBody>
      </p:sp>
      <p:sp>
        <p:nvSpPr>
          <p:cNvPr id="173" name="Google Shape;173;p14"/>
          <p:cNvSpPr/>
          <p:nvPr/>
        </p:nvSpPr>
        <p:spPr>
          <a:xfrm>
            <a:off x="0" y="-16267"/>
            <a:ext cx="12192000" cy="780000"/>
          </a:xfrm>
          <a:prstGeom prst="rect">
            <a:avLst/>
          </a:prstGeom>
          <a:solidFill>
            <a:schemeClr val="lt2"/>
          </a:solidFill>
          <a:ln w="9525" cap="flat" cmpd="sng">
            <a:solidFill>
              <a:srgbClr val="F3F3F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14"/>
          <p:cNvSpPr txBox="1">
            <a:spLocks noGrp="1"/>
          </p:cNvSpPr>
          <p:nvPr>
            <p:ph type="title" idx="2"/>
          </p:nvPr>
        </p:nvSpPr>
        <p:spPr>
          <a:xfrm>
            <a:off x="479467" y="75833"/>
            <a:ext cx="8093200" cy="70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533">
                <a:solidFill>
                  <a:srgbClr val="434343"/>
                </a:solidFill>
              </a:defRPr>
            </a:lvl1pPr>
            <a:lvl2pPr lvl="1" rtl="0">
              <a:spcBef>
                <a:spcPts val="0"/>
              </a:spcBef>
              <a:spcAft>
                <a:spcPts val="0"/>
              </a:spcAft>
              <a:buNone/>
              <a:defRPr sz="2533">
                <a:solidFill>
                  <a:srgbClr val="434343"/>
                </a:solidFill>
                <a:latin typeface="Nunito"/>
                <a:ea typeface="Nunito"/>
                <a:cs typeface="Nunito"/>
                <a:sym typeface="Nunito"/>
              </a:defRPr>
            </a:lvl2pPr>
            <a:lvl3pPr lvl="2" rtl="0">
              <a:spcBef>
                <a:spcPts val="0"/>
              </a:spcBef>
              <a:spcAft>
                <a:spcPts val="0"/>
              </a:spcAft>
              <a:buNone/>
              <a:defRPr sz="2533">
                <a:solidFill>
                  <a:srgbClr val="434343"/>
                </a:solidFill>
                <a:latin typeface="Nunito"/>
                <a:ea typeface="Nunito"/>
                <a:cs typeface="Nunito"/>
                <a:sym typeface="Nunito"/>
              </a:defRPr>
            </a:lvl3pPr>
            <a:lvl4pPr lvl="3" rtl="0">
              <a:spcBef>
                <a:spcPts val="0"/>
              </a:spcBef>
              <a:spcAft>
                <a:spcPts val="0"/>
              </a:spcAft>
              <a:buNone/>
              <a:defRPr sz="2533">
                <a:solidFill>
                  <a:srgbClr val="434343"/>
                </a:solidFill>
                <a:latin typeface="Nunito"/>
                <a:ea typeface="Nunito"/>
                <a:cs typeface="Nunito"/>
                <a:sym typeface="Nunito"/>
              </a:defRPr>
            </a:lvl4pPr>
            <a:lvl5pPr lvl="4" rtl="0">
              <a:spcBef>
                <a:spcPts val="0"/>
              </a:spcBef>
              <a:spcAft>
                <a:spcPts val="0"/>
              </a:spcAft>
              <a:buNone/>
              <a:defRPr sz="2533">
                <a:solidFill>
                  <a:srgbClr val="434343"/>
                </a:solidFill>
                <a:latin typeface="Nunito"/>
                <a:ea typeface="Nunito"/>
                <a:cs typeface="Nunito"/>
                <a:sym typeface="Nunito"/>
              </a:defRPr>
            </a:lvl5pPr>
            <a:lvl6pPr lvl="5" rtl="0">
              <a:spcBef>
                <a:spcPts val="0"/>
              </a:spcBef>
              <a:spcAft>
                <a:spcPts val="0"/>
              </a:spcAft>
              <a:buNone/>
              <a:defRPr sz="2533">
                <a:solidFill>
                  <a:srgbClr val="434343"/>
                </a:solidFill>
                <a:latin typeface="Nunito"/>
                <a:ea typeface="Nunito"/>
                <a:cs typeface="Nunito"/>
                <a:sym typeface="Nunito"/>
              </a:defRPr>
            </a:lvl6pPr>
            <a:lvl7pPr lvl="6" rtl="0">
              <a:spcBef>
                <a:spcPts val="0"/>
              </a:spcBef>
              <a:spcAft>
                <a:spcPts val="0"/>
              </a:spcAft>
              <a:buNone/>
              <a:defRPr sz="2533">
                <a:solidFill>
                  <a:srgbClr val="434343"/>
                </a:solidFill>
                <a:latin typeface="Nunito"/>
                <a:ea typeface="Nunito"/>
                <a:cs typeface="Nunito"/>
                <a:sym typeface="Nunito"/>
              </a:defRPr>
            </a:lvl7pPr>
            <a:lvl8pPr lvl="7" rtl="0">
              <a:spcBef>
                <a:spcPts val="0"/>
              </a:spcBef>
              <a:spcAft>
                <a:spcPts val="0"/>
              </a:spcAft>
              <a:buNone/>
              <a:defRPr sz="2533">
                <a:solidFill>
                  <a:srgbClr val="434343"/>
                </a:solidFill>
                <a:latin typeface="Nunito"/>
                <a:ea typeface="Nunito"/>
                <a:cs typeface="Nunito"/>
                <a:sym typeface="Nunito"/>
              </a:defRPr>
            </a:lvl8pPr>
            <a:lvl9pPr lvl="8" rtl="0">
              <a:spcBef>
                <a:spcPts val="0"/>
              </a:spcBef>
              <a:spcAft>
                <a:spcPts val="0"/>
              </a:spcAft>
              <a:buNone/>
              <a:defRPr sz="2533">
                <a:solidFill>
                  <a:srgbClr val="434343"/>
                </a:solidFill>
                <a:latin typeface="Nunito"/>
                <a:ea typeface="Nunito"/>
                <a:cs typeface="Nunito"/>
                <a:sym typeface="Nunito"/>
              </a:defRPr>
            </a:lvl9pPr>
          </a:lstStyle>
          <a:p>
            <a:r>
              <a:rPr lang="en-US"/>
              <a:t>Click to edit Master title style</a:t>
            </a:r>
            <a:endParaRPr/>
          </a:p>
        </p:txBody>
      </p:sp>
      <p:sp>
        <p:nvSpPr>
          <p:cNvPr id="175" name="Google Shape;175;p14"/>
          <p:cNvSpPr txBox="1">
            <a:spLocks noGrp="1"/>
          </p:cNvSpPr>
          <p:nvPr>
            <p:ph type="title" idx="3"/>
          </p:nvPr>
        </p:nvSpPr>
        <p:spPr>
          <a:xfrm>
            <a:off x="6751700" y="1474784"/>
            <a:ext cx="4225200" cy="780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133">
                <a:solidFill>
                  <a:srgbClr val="000000"/>
                </a:solidFill>
              </a:defRPr>
            </a:lvl1pPr>
            <a:lvl2pPr lvl="1" rtl="0">
              <a:spcBef>
                <a:spcPts val="0"/>
              </a:spcBef>
              <a:spcAft>
                <a:spcPts val="0"/>
              </a:spcAft>
              <a:buNone/>
              <a:defRPr sz="2133">
                <a:solidFill>
                  <a:srgbClr val="F1BC01"/>
                </a:solidFill>
                <a:latin typeface="Nunito"/>
                <a:ea typeface="Nunito"/>
                <a:cs typeface="Nunito"/>
                <a:sym typeface="Nunito"/>
              </a:defRPr>
            </a:lvl2pPr>
            <a:lvl3pPr lvl="2" rtl="0">
              <a:spcBef>
                <a:spcPts val="0"/>
              </a:spcBef>
              <a:spcAft>
                <a:spcPts val="0"/>
              </a:spcAft>
              <a:buNone/>
              <a:defRPr sz="2133">
                <a:solidFill>
                  <a:srgbClr val="F1BC01"/>
                </a:solidFill>
                <a:latin typeface="Nunito"/>
                <a:ea typeface="Nunito"/>
                <a:cs typeface="Nunito"/>
                <a:sym typeface="Nunito"/>
              </a:defRPr>
            </a:lvl3pPr>
            <a:lvl4pPr lvl="3" rtl="0">
              <a:spcBef>
                <a:spcPts val="0"/>
              </a:spcBef>
              <a:spcAft>
                <a:spcPts val="0"/>
              </a:spcAft>
              <a:buNone/>
              <a:defRPr sz="2133">
                <a:solidFill>
                  <a:srgbClr val="F1BC01"/>
                </a:solidFill>
                <a:latin typeface="Nunito"/>
                <a:ea typeface="Nunito"/>
                <a:cs typeface="Nunito"/>
                <a:sym typeface="Nunito"/>
              </a:defRPr>
            </a:lvl4pPr>
            <a:lvl5pPr lvl="4" rtl="0">
              <a:spcBef>
                <a:spcPts val="0"/>
              </a:spcBef>
              <a:spcAft>
                <a:spcPts val="0"/>
              </a:spcAft>
              <a:buNone/>
              <a:defRPr sz="2133">
                <a:solidFill>
                  <a:srgbClr val="F1BC01"/>
                </a:solidFill>
                <a:latin typeface="Nunito"/>
                <a:ea typeface="Nunito"/>
                <a:cs typeface="Nunito"/>
                <a:sym typeface="Nunito"/>
              </a:defRPr>
            </a:lvl5pPr>
            <a:lvl6pPr lvl="5" rtl="0">
              <a:spcBef>
                <a:spcPts val="0"/>
              </a:spcBef>
              <a:spcAft>
                <a:spcPts val="0"/>
              </a:spcAft>
              <a:buNone/>
              <a:defRPr sz="2133">
                <a:solidFill>
                  <a:srgbClr val="F1BC01"/>
                </a:solidFill>
                <a:latin typeface="Nunito"/>
                <a:ea typeface="Nunito"/>
                <a:cs typeface="Nunito"/>
                <a:sym typeface="Nunito"/>
              </a:defRPr>
            </a:lvl6pPr>
            <a:lvl7pPr lvl="6" rtl="0">
              <a:spcBef>
                <a:spcPts val="0"/>
              </a:spcBef>
              <a:spcAft>
                <a:spcPts val="0"/>
              </a:spcAft>
              <a:buNone/>
              <a:defRPr sz="2133">
                <a:solidFill>
                  <a:srgbClr val="F1BC01"/>
                </a:solidFill>
                <a:latin typeface="Nunito"/>
                <a:ea typeface="Nunito"/>
                <a:cs typeface="Nunito"/>
                <a:sym typeface="Nunito"/>
              </a:defRPr>
            </a:lvl7pPr>
            <a:lvl8pPr lvl="7" rtl="0">
              <a:spcBef>
                <a:spcPts val="0"/>
              </a:spcBef>
              <a:spcAft>
                <a:spcPts val="0"/>
              </a:spcAft>
              <a:buNone/>
              <a:defRPr sz="2133">
                <a:solidFill>
                  <a:srgbClr val="F1BC01"/>
                </a:solidFill>
                <a:latin typeface="Nunito"/>
                <a:ea typeface="Nunito"/>
                <a:cs typeface="Nunito"/>
                <a:sym typeface="Nunito"/>
              </a:defRPr>
            </a:lvl8pPr>
            <a:lvl9pPr lvl="8" rtl="0">
              <a:spcBef>
                <a:spcPts val="0"/>
              </a:spcBef>
              <a:spcAft>
                <a:spcPts val="0"/>
              </a:spcAft>
              <a:buNone/>
              <a:defRPr sz="2133">
                <a:solidFill>
                  <a:srgbClr val="F1BC01"/>
                </a:solidFill>
                <a:latin typeface="Nunito"/>
                <a:ea typeface="Nunito"/>
                <a:cs typeface="Nunito"/>
                <a:sym typeface="Nunito"/>
              </a:defRPr>
            </a:lvl9pPr>
          </a:lstStyle>
          <a:p>
            <a:r>
              <a:rPr lang="en-US"/>
              <a:t>Click to edit Master title style</a:t>
            </a:r>
            <a:endParaRPr/>
          </a:p>
        </p:txBody>
      </p:sp>
      <p:sp>
        <p:nvSpPr>
          <p:cNvPr id="176" name="Google Shape;176;p14"/>
          <p:cNvSpPr/>
          <p:nvPr/>
        </p:nvSpPr>
        <p:spPr>
          <a:xfrm>
            <a:off x="667333" y="1239233"/>
            <a:ext cx="96400" cy="1251200"/>
          </a:xfrm>
          <a:prstGeom prst="rect">
            <a:avLst/>
          </a:prstGeom>
          <a:solidFill>
            <a:srgbClr val="3D596A"/>
          </a:solidFill>
          <a:ln w="9525" cap="flat" cmpd="sng">
            <a:solidFill>
              <a:srgbClr val="3D596A"/>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14"/>
          <p:cNvSpPr/>
          <p:nvPr/>
        </p:nvSpPr>
        <p:spPr>
          <a:xfrm>
            <a:off x="667333" y="2490433"/>
            <a:ext cx="4763200" cy="82800"/>
          </a:xfrm>
          <a:prstGeom prst="rect">
            <a:avLst/>
          </a:prstGeom>
          <a:solidFill>
            <a:srgbClr val="D9D9D9"/>
          </a:solid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14"/>
          <p:cNvSpPr/>
          <p:nvPr/>
        </p:nvSpPr>
        <p:spPr>
          <a:xfrm>
            <a:off x="6482067" y="2490433"/>
            <a:ext cx="4763200" cy="82800"/>
          </a:xfrm>
          <a:prstGeom prst="rect">
            <a:avLst/>
          </a:prstGeom>
          <a:solidFill>
            <a:srgbClr val="D9D9D9"/>
          </a:solid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14"/>
          <p:cNvSpPr/>
          <p:nvPr/>
        </p:nvSpPr>
        <p:spPr>
          <a:xfrm>
            <a:off x="6482700" y="1239200"/>
            <a:ext cx="96400" cy="1251200"/>
          </a:xfrm>
          <a:prstGeom prst="rect">
            <a:avLst/>
          </a:prstGeom>
          <a:solidFill>
            <a:srgbClr val="F1BC01"/>
          </a:solidFill>
          <a:ln w="9525" cap="flat" cmpd="sng">
            <a:solidFill>
              <a:srgbClr val="F1BC0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96376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1506A-7AE6-C4EE-77FA-7BF8D10194B7}"/>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4A72AB72-13A5-DFAF-2FBE-05DE36BA3C82}"/>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573662-67F3-0902-682D-55D62591CFB7}"/>
              </a:ext>
            </a:extLst>
          </p:cNvPr>
          <p:cNvSpPr txBox="1">
            <a:spLocks noGrp="1"/>
          </p:cNvSpPr>
          <p:nvPr>
            <p:ph type="dt" sz="half" idx="7"/>
          </p:nvPr>
        </p:nvSpPr>
        <p:spPr/>
        <p:txBody>
          <a:bodyPr/>
          <a:lstStyle>
            <a:lvl1pPr>
              <a:defRPr/>
            </a:lvl1pPr>
          </a:lstStyle>
          <a:p>
            <a:pPr lvl="0"/>
            <a:fld id="{86E6ED47-362B-4A3A-9877-BEC3AC097D47}" type="datetime1">
              <a:rPr lang="en-US"/>
              <a:pPr lvl="0"/>
              <a:t>1/26/2026</a:t>
            </a:fld>
            <a:endParaRPr lang="en-US"/>
          </a:p>
        </p:txBody>
      </p:sp>
      <p:sp>
        <p:nvSpPr>
          <p:cNvPr id="5" name="Footer Placeholder 4">
            <a:extLst>
              <a:ext uri="{FF2B5EF4-FFF2-40B4-BE49-F238E27FC236}">
                <a16:creationId xmlns:a16="http://schemas.microsoft.com/office/drawing/2014/main" id="{F113E209-3684-CBCF-68D7-EEF525156C9B}"/>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022B8B01-43AA-2546-D5DC-CF620ED9B5B6}"/>
              </a:ext>
            </a:extLst>
          </p:cNvPr>
          <p:cNvSpPr txBox="1">
            <a:spLocks noGrp="1"/>
          </p:cNvSpPr>
          <p:nvPr>
            <p:ph type="sldNum" sz="quarter" idx="8"/>
          </p:nvPr>
        </p:nvSpPr>
        <p:spPr/>
        <p:txBody>
          <a:bodyPr/>
          <a:lstStyle>
            <a:lvl1pPr>
              <a:defRPr/>
            </a:lvl1pPr>
          </a:lstStyle>
          <a:p>
            <a:pPr lvl="0"/>
            <a:fld id="{E693CDB9-3178-4D49-9FA5-C823349B51E2}" type="slidenum">
              <a:t>‹#›</a:t>
            </a:fld>
            <a:endParaRPr lang="en-US"/>
          </a:p>
        </p:txBody>
      </p:sp>
    </p:spTree>
    <p:extLst>
      <p:ext uri="{BB962C8B-B14F-4D97-AF65-F5344CB8AC3E}">
        <p14:creationId xmlns:p14="http://schemas.microsoft.com/office/powerpoint/2010/main" val="411783317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71CF-D7BD-641F-B783-807605964CD5}"/>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p>
        </p:txBody>
      </p:sp>
      <p:sp>
        <p:nvSpPr>
          <p:cNvPr id="3" name="Text Placeholder 2">
            <a:extLst>
              <a:ext uri="{FF2B5EF4-FFF2-40B4-BE49-F238E27FC236}">
                <a16:creationId xmlns:a16="http://schemas.microsoft.com/office/drawing/2014/main" id="{2CAD580E-DC97-7095-546A-76A23E3310DD}"/>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460A53F6-8D49-3456-7283-3E30B39A5F8F}"/>
              </a:ext>
            </a:extLst>
          </p:cNvPr>
          <p:cNvSpPr txBox="1">
            <a:spLocks noGrp="1"/>
          </p:cNvSpPr>
          <p:nvPr>
            <p:ph type="dt" sz="half" idx="7"/>
          </p:nvPr>
        </p:nvSpPr>
        <p:spPr/>
        <p:txBody>
          <a:bodyPr/>
          <a:lstStyle>
            <a:lvl1pPr>
              <a:defRPr/>
            </a:lvl1pPr>
          </a:lstStyle>
          <a:p>
            <a:pPr lvl="0"/>
            <a:fld id="{103BED56-AE8F-4BE5-AE0F-4FC860DCD4AC}" type="datetime1">
              <a:rPr lang="en-US"/>
              <a:pPr lvl="0"/>
              <a:t>1/26/2026</a:t>
            </a:fld>
            <a:endParaRPr lang="en-US"/>
          </a:p>
        </p:txBody>
      </p:sp>
      <p:sp>
        <p:nvSpPr>
          <p:cNvPr id="5" name="Footer Placeholder 4">
            <a:extLst>
              <a:ext uri="{FF2B5EF4-FFF2-40B4-BE49-F238E27FC236}">
                <a16:creationId xmlns:a16="http://schemas.microsoft.com/office/drawing/2014/main" id="{F1840C85-500F-D98F-DAD2-74687F388948}"/>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AC7DD6F7-59EF-4FED-089E-D53134E77047}"/>
              </a:ext>
            </a:extLst>
          </p:cNvPr>
          <p:cNvSpPr txBox="1">
            <a:spLocks noGrp="1"/>
          </p:cNvSpPr>
          <p:nvPr>
            <p:ph type="sldNum" sz="quarter" idx="8"/>
          </p:nvPr>
        </p:nvSpPr>
        <p:spPr/>
        <p:txBody>
          <a:bodyPr/>
          <a:lstStyle>
            <a:lvl1pPr>
              <a:defRPr/>
            </a:lvl1pPr>
          </a:lstStyle>
          <a:p>
            <a:pPr lvl="0"/>
            <a:fld id="{9D94A5BA-F289-4CE5-83CE-D741D3F12F88}" type="slidenum">
              <a:t>‹#›</a:t>
            </a:fld>
            <a:endParaRPr lang="en-US"/>
          </a:p>
        </p:txBody>
      </p:sp>
    </p:spTree>
    <p:extLst>
      <p:ext uri="{BB962C8B-B14F-4D97-AF65-F5344CB8AC3E}">
        <p14:creationId xmlns:p14="http://schemas.microsoft.com/office/powerpoint/2010/main" val="3253829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50446-B261-046E-3E46-6AC7C2B474AB}"/>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A0515609-25A1-FBCB-F54E-4DD94DCE2C5D}"/>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2438D-5BA3-710F-4F2B-70491853259D}"/>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B94EDD-C51B-A0F3-F14F-AD482AD5E955}"/>
              </a:ext>
            </a:extLst>
          </p:cNvPr>
          <p:cNvSpPr txBox="1">
            <a:spLocks noGrp="1"/>
          </p:cNvSpPr>
          <p:nvPr>
            <p:ph type="dt" sz="half" idx="7"/>
          </p:nvPr>
        </p:nvSpPr>
        <p:spPr/>
        <p:txBody>
          <a:bodyPr/>
          <a:lstStyle>
            <a:lvl1pPr>
              <a:defRPr/>
            </a:lvl1pPr>
          </a:lstStyle>
          <a:p>
            <a:pPr lvl="0"/>
            <a:fld id="{7FA05021-9A0F-454C-96FD-F1BE34998FE4}" type="datetime1">
              <a:rPr lang="en-US"/>
              <a:pPr lvl="0"/>
              <a:t>1/26/2026</a:t>
            </a:fld>
            <a:endParaRPr lang="en-US"/>
          </a:p>
        </p:txBody>
      </p:sp>
      <p:sp>
        <p:nvSpPr>
          <p:cNvPr id="6" name="Footer Placeholder 5">
            <a:extLst>
              <a:ext uri="{FF2B5EF4-FFF2-40B4-BE49-F238E27FC236}">
                <a16:creationId xmlns:a16="http://schemas.microsoft.com/office/drawing/2014/main" id="{8A4ECB1D-72BB-E851-C408-B2CDDD92435D}"/>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37DDE54B-435F-89E5-35DB-2FF1F68A5359}"/>
              </a:ext>
            </a:extLst>
          </p:cNvPr>
          <p:cNvSpPr txBox="1">
            <a:spLocks noGrp="1"/>
          </p:cNvSpPr>
          <p:nvPr>
            <p:ph type="sldNum" sz="quarter" idx="8"/>
          </p:nvPr>
        </p:nvSpPr>
        <p:spPr/>
        <p:txBody>
          <a:bodyPr/>
          <a:lstStyle>
            <a:lvl1pPr>
              <a:defRPr/>
            </a:lvl1pPr>
          </a:lstStyle>
          <a:p>
            <a:pPr lvl="0"/>
            <a:fld id="{9A35E14A-A5B8-410F-A771-7615C1FC2804}" type="slidenum">
              <a:t>‹#›</a:t>
            </a:fld>
            <a:endParaRPr lang="en-US"/>
          </a:p>
        </p:txBody>
      </p:sp>
    </p:spTree>
    <p:extLst>
      <p:ext uri="{BB962C8B-B14F-4D97-AF65-F5344CB8AC3E}">
        <p14:creationId xmlns:p14="http://schemas.microsoft.com/office/powerpoint/2010/main" val="2469611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F4D47-1D50-A40C-26D4-0EB99AAB3309}"/>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7FC3B2B6-A84F-A32F-1DB9-2F7665F6FF5E}"/>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756E9031-85B8-3651-AAE4-86CC60D83BCC}"/>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A34216-2D1A-9B3B-F76B-FE0B8A468252}"/>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7DA14BB8-7F00-A6AE-C64B-AC79174D4FA6}"/>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D6EA53-EDA2-9F44-0F13-BCD6D42D26D5}"/>
              </a:ext>
            </a:extLst>
          </p:cNvPr>
          <p:cNvSpPr txBox="1">
            <a:spLocks noGrp="1"/>
          </p:cNvSpPr>
          <p:nvPr>
            <p:ph type="dt" sz="half" idx="7"/>
          </p:nvPr>
        </p:nvSpPr>
        <p:spPr/>
        <p:txBody>
          <a:bodyPr/>
          <a:lstStyle>
            <a:lvl1pPr>
              <a:defRPr/>
            </a:lvl1pPr>
          </a:lstStyle>
          <a:p>
            <a:pPr lvl="0"/>
            <a:fld id="{68E6F052-86B4-4ED7-8A36-DBB8E4784F4D}" type="datetime1">
              <a:rPr lang="en-US"/>
              <a:pPr lvl="0"/>
              <a:t>1/26/2026</a:t>
            </a:fld>
            <a:endParaRPr lang="en-US"/>
          </a:p>
        </p:txBody>
      </p:sp>
      <p:sp>
        <p:nvSpPr>
          <p:cNvPr id="8" name="Footer Placeholder 7">
            <a:extLst>
              <a:ext uri="{FF2B5EF4-FFF2-40B4-BE49-F238E27FC236}">
                <a16:creationId xmlns:a16="http://schemas.microsoft.com/office/drawing/2014/main" id="{795167F7-1691-46FF-C9D1-541AE4D46A92}"/>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58515F66-4A6C-6FFF-150D-2A255F940BF1}"/>
              </a:ext>
            </a:extLst>
          </p:cNvPr>
          <p:cNvSpPr txBox="1">
            <a:spLocks noGrp="1"/>
          </p:cNvSpPr>
          <p:nvPr>
            <p:ph type="sldNum" sz="quarter" idx="8"/>
          </p:nvPr>
        </p:nvSpPr>
        <p:spPr/>
        <p:txBody>
          <a:bodyPr/>
          <a:lstStyle>
            <a:lvl1pPr>
              <a:defRPr/>
            </a:lvl1pPr>
          </a:lstStyle>
          <a:p>
            <a:pPr lvl="0"/>
            <a:fld id="{949160D4-9898-484C-97A7-D6219671984A}" type="slidenum">
              <a:t>‹#›</a:t>
            </a:fld>
            <a:endParaRPr lang="en-US"/>
          </a:p>
        </p:txBody>
      </p:sp>
    </p:spTree>
    <p:extLst>
      <p:ext uri="{BB962C8B-B14F-4D97-AF65-F5344CB8AC3E}">
        <p14:creationId xmlns:p14="http://schemas.microsoft.com/office/powerpoint/2010/main" val="3609358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CEAF3-9D34-F56D-8CF7-F7D995B066F1}"/>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3398D776-C047-C7AC-D387-5826EC6D1443}"/>
              </a:ext>
            </a:extLst>
          </p:cNvPr>
          <p:cNvSpPr txBox="1">
            <a:spLocks noGrp="1"/>
          </p:cNvSpPr>
          <p:nvPr>
            <p:ph type="dt" sz="half" idx="7"/>
          </p:nvPr>
        </p:nvSpPr>
        <p:spPr/>
        <p:txBody>
          <a:bodyPr/>
          <a:lstStyle>
            <a:lvl1pPr>
              <a:defRPr/>
            </a:lvl1pPr>
          </a:lstStyle>
          <a:p>
            <a:pPr lvl="0"/>
            <a:fld id="{DDDB5F23-B9E8-498B-900A-AF639D1A2890}" type="datetime1">
              <a:rPr lang="en-US"/>
              <a:pPr lvl="0"/>
              <a:t>1/26/2026</a:t>
            </a:fld>
            <a:endParaRPr lang="en-US"/>
          </a:p>
        </p:txBody>
      </p:sp>
      <p:sp>
        <p:nvSpPr>
          <p:cNvPr id="4" name="Footer Placeholder 3">
            <a:extLst>
              <a:ext uri="{FF2B5EF4-FFF2-40B4-BE49-F238E27FC236}">
                <a16:creationId xmlns:a16="http://schemas.microsoft.com/office/drawing/2014/main" id="{0A29A79F-CB5B-0424-FB83-F79994ADF850}"/>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E36798C0-18A2-256A-A715-107E9D405FEB}"/>
              </a:ext>
            </a:extLst>
          </p:cNvPr>
          <p:cNvSpPr txBox="1">
            <a:spLocks noGrp="1"/>
          </p:cNvSpPr>
          <p:nvPr>
            <p:ph type="sldNum" sz="quarter" idx="8"/>
          </p:nvPr>
        </p:nvSpPr>
        <p:spPr/>
        <p:txBody>
          <a:bodyPr/>
          <a:lstStyle>
            <a:lvl1pPr>
              <a:defRPr/>
            </a:lvl1pPr>
          </a:lstStyle>
          <a:p>
            <a:pPr lvl="0"/>
            <a:fld id="{1D647212-FC42-4536-9182-D8C930B79CBF}" type="slidenum">
              <a:t>‹#›</a:t>
            </a:fld>
            <a:endParaRPr lang="en-US"/>
          </a:p>
        </p:txBody>
      </p:sp>
    </p:spTree>
    <p:extLst>
      <p:ext uri="{BB962C8B-B14F-4D97-AF65-F5344CB8AC3E}">
        <p14:creationId xmlns:p14="http://schemas.microsoft.com/office/powerpoint/2010/main" val="2268245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313154-F767-0417-1182-8AA9F66BD9BB}"/>
              </a:ext>
            </a:extLst>
          </p:cNvPr>
          <p:cNvSpPr txBox="1">
            <a:spLocks noGrp="1"/>
          </p:cNvSpPr>
          <p:nvPr>
            <p:ph type="dt" sz="half" idx="7"/>
          </p:nvPr>
        </p:nvSpPr>
        <p:spPr/>
        <p:txBody>
          <a:bodyPr/>
          <a:lstStyle>
            <a:lvl1pPr>
              <a:defRPr/>
            </a:lvl1pPr>
          </a:lstStyle>
          <a:p>
            <a:pPr lvl="0"/>
            <a:fld id="{9F0995B3-3F2B-47C4-ACB3-C3CE273D42E5}" type="datetime1">
              <a:rPr lang="en-US"/>
              <a:pPr lvl="0"/>
              <a:t>1/26/2026</a:t>
            </a:fld>
            <a:endParaRPr lang="en-US"/>
          </a:p>
        </p:txBody>
      </p:sp>
      <p:sp>
        <p:nvSpPr>
          <p:cNvPr id="3" name="Footer Placeholder 2">
            <a:extLst>
              <a:ext uri="{FF2B5EF4-FFF2-40B4-BE49-F238E27FC236}">
                <a16:creationId xmlns:a16="http://schemas.microsoft.com/office/drawing/2014/main" id="{BE52A741-9B32-9BFC-BA1B-D8212B74197C}"/>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63D562CC-6856-A227-A7D0-E0F5594A7E03}"/>
              </a:ext>
            </a:extLst>
          </p:cNvPr>
          <p:cNvSpPr txBox="1">
            <a:spLocks noGrp="1"/>
          </p:cNvSpPr>
          <p:nvPr>
            <p:ph type="sldNum" sz="quarter" idx="8"/>
          </p:nvPr>
        </p:nvSpPr>
        <p:spPr/>
        <p:txBody>
          <a:bodyPr/>
          <a:lstStyle>
            <a:lvl1pPr>
              <a:defRPr/>
            </a:lvl1pPr>
          </a:lstStyle>
          <a:p>
            <a:pPr lvl="0"/>
            <a:fld id="{13110CA5-3F3E-4A6B-ACCD-3A87ECC66BB4}" type="slidenum">
              <a:t>‹#›</a:t>
            </a:fld>
            <a:endParaRPr lang="en-US"/>
          </a:p>
        </p:txBody>
      </p:sp>
    </p:spTree>
    <p:extLst>
      <p:ext uri="{BB962C8B-B14F-4D97-AF65-F5344CB8AC3E}">
        <p14:creationId xmlns:p14="http://schemas.microsoft.com/office/powerpoint/2010/main" val="12386807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8AF4C-0C06-4648-A4A3-02D7B2890008}"/>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p>
        </p:txBody>
      </p:sp>
      <p:sp>
        <p:nvSpPr>
          <p:cNvPr id="3" name="Content Placeholder 2">
            <a:extLst>
              <a:ext uri="{FF2B5EF4-FFF2-40B4-BE49-F238E27FC236}">
                <a16:creationId xmlns:a16="http://schemas.microsoft.com/office/drawing/2014/main" id="{150DBCF2-A0EB-309C-E7FC-252ADCB12860}"/>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58D382-DDF0-E8B6-6F05-BE8BFBAA3D11}"/>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7CFF709C-67D1-7BDA-4E8A-17ACE195F514}"/>
              </a:ext>
            </a:extLst>
          </p:cNvPr>
          <p:cNvSpPr txBox="1">
            <a:spLocks noGrp="1"/>
          </p:cNvSpPr>
          <p:nvPr>
            <p:ph type="dt" sz="half" idx="7"/>
          </p:nvPr>
        </p:nvSpPr>
        <p:spPr/>
        <p:txBody>
          <a:bodyPr/>
          <a:lstStyle>
            <a:lvl1pPr>
              <a:defRPr/>
            </a:lvl1pPr>
          </a:lstStyle>
          <a:p>
            <a:pPr lvl="0"/>
            <a:fld id="{C6BFDB5A-5AAB-42E0-A9DD-FC4F169281DD}" type="datetime1">
              <a:rPr lang="en-US"/>
              <a:pPr lvl="0"/>
              <a:t>1/26/2026</a:t>
            </a:fld>
            <a:endParaRPr lang="en-US"/>
          </a:p>
        </p:txBody>
      </p:sp>
      <p:sp>
        <p:nvSpPr>
          <p:cNvPr id="6" name="Footer Placeholder 5">
            <a:extLst>
              <a:ext uri="{FF2B5EF4-FFF2-40B4-BE49-F238E27FC236}">
                <a16:creationId xmlns:a16="http://schemas.microsoft.com/office/drawing/2014/main" id="{8862C4AC-F854-2CC9-4202-045A6EC93EC5}"/>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35A0CE38-CAE4-C441-ED96-E3810D4692BE}"/>
              </a:ext>
            </a:extLst>
          </p:cNvPr>
          <p:cNvSpPr txBox="1">
            <a:spLocks noGrp="1"/>
          </p:cNvSpPr>
          <p:nvPr>
            <p:ph type="sldNum" sz="quarter" idx="8"/>
          </p:nvPr>
        </p:nvSpPr>
        <p:spPr/>
        <p:txBody>
          <a:bodyPr/>
          <a:lstStyle>
            <a:lvl1pPr>
              <a:defRPr/>
            </a:lvl1pPr>
          </a:lstStyle>
          <a:p>
            <a:pPr lvl="0"/>
            <a:fld id="{9AE96AC3-3A28-4947-A6A5-93861310C630}" type="slidenum">
              <a:t>‹#›</a:t>
            </a:fld>
            <a:endParaRPr lang="en-US"/>
          </a:p>
        </p:txBody>
      </p:sp>
    </p:spTree>
    <p:extLst>
      <p:ext uri="{BB962C8B-B14F-4D97-AF65-F5344CB8AC3E}">
        <p14:creationId xmlns:p14="http://schemas.microsoft.com/office/powerpoint/2010/main" val="4260300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1C833-988C-FB51-3969-895587086674}"/>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p>
        </p:txBody>
      </p:sp>
      <p:sp>
        <p:nvSpPr>
          <p:cNvPr id="3" name="Picture Placeholder 2">
            <a:extLst>
              <a:ext uri="{FF2B5EF4-FFF2-40B4-BE49-F238E27FC236}">
                <a16:creationId xmlns:a16="http://schemas.microsoft.com/office/drawing/2014/main" id="{A94FB374-9A52-4E6C-35F2-A58AD947B699}"/>
              </a:ext>
            </a:extLst>
          </p:cNvPr>
          <p:cNvSpPr txBox="1">
            <a:spLocks noGrp="1"/>
          </p:cNvSpPr>
          <p:nvPr>
            <p:ph type="pic" idx="1"/>
          </p:nvPr>
        </p:nvSpPr>
        <p:spPr>
          <a:xfrm>
            <a:off x="5183184" y="987423"/>
            <a:ext cx="6172200" cy="4873623"/>
          </a:xfrm>
        </p:spPr>
        <p:txBody>
          <a:bodyPr/>
          <a:lstStyle>
            <a:lvl1pPr marL="0" indent="0">
              <a:buNone/>
              <a:defRPr sz="3200"/>
            </a:lvl1pPr>
          </a:lstStyle>
          <a:p>
            <a:pPr lvl="0"/>
            <a:r>
              <a:rPr lang="en-US"/>
              <a:t>Click icon to add picture</a:t>
            </a:r>
          </a:p>
        </p:txBody>
      </p:sp>
      <p:sp>
        <p:nvSpPr>
          <p:cNvPr id="4" name="Text Placeholder 3">
            <a:extLst>
              <a:ext uri="{FF2B5EF4-FFF2-40B4-BE49-F238E27FC236}">
                <a16:creationId xmlns:a16="http://schemas.microsoft.com/office/drawing/2014/main" id="{B6332398-B97E-7750-1552-B89BDE7C4C25}"/>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03C4341A-9ADB-D93F-77A2-A9EA1BEDAF48}"/>
              </a:ext>
            </a:extLst>
          </p:cNvPr>
          <p:cNvSpPr txBox="1">
            <a:spLocks noGrp="1"/>
          </p:cNvSpPr>
          <p:nvPr>
            <p:ph type="dt" sz="half" idx="7"/>
          </p:nvPr>
        </p:nvSpPr>
        <p:spPr/>
        <p:txBody>
          <a:bodyPr/>
          <a:lstStyle>
            <a:lvl1pPr>
              <a:defRPr/>
            </a:lvl1pPr>
          </a:lstStyle>
          <a:p>
            <a:pPr lvl="0"/>
            <a:fld id="{2A8200AC-E091-43C5-97C4-B2A427009E70}" type="datetime1">
              <a:rPr lang="en-US"/>
              <a:pPr lvl="0"/>
              <a:t>1/26/2026</a:t>
            </a:fld>
            <a:endParaRPr lang="en-US"/>
          </a:p>
        </p:txBody>
      </p:sp>
      <p:sp>
        <p:nvSpPr>
          <p:cNvPr id="6" name="Footer Placeholder 5">
            <a:extLst>
              <a:ext uri="{FF2B5EF4-FFF2-40B4-BE49-F238E27FC236}">
                <a16:creationId xmlns:a16="http://schemas.microsoft.com/office/drawing/2014/main" id="{82375ABA-54A8-6A90-1CA0-CE45921B214A}"/>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67D36D15-9769-B213-1D6C-62C628190BBE}"/>
              </a:ext>
            </a:extLst>
          </p:cNvPr>
          <p:cNvSpPr txBox="1">
            <a:spLocks noGrp="1"/>
          </p:cNvSpPr>
          <p:nvPr>
            <p:ph type="sldNum" sz="quarter" idx="8"/>
          </p:nvPr>
        </p:nvSpPr>
        <p:spPr/>
        <p:txBody>
          <a:bodyPr/>
          <a:lstStyle>
            <a:lvl1pPr>
              <a:defRPr/>
            </a:lvl1pPr>
          </a:lstStyle>
          <a:p>
            <a:pPr lvl="0"/>
            <a:fld id="{19640CA9-A842-47FD-8FB4-7C04CC1CB79D}" type="slidenum">
              <a:t>‹#›</a:t>
            </a:fld>
            <a:endParaRPr lang="en-US"/>
          </a:p>
        </p:txBody>
      </p:sp>
    </p:spTree>
    <p:extLst>
      <p:ext uri="{BB962C8B-B14F-4D97-AF65-F5344CB8AC3E}">
        <p14:creationId xmlns:p14="http://schemas.microsoft.com/office/powerpoint/2010/main" val="3115365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649F0D-8101-DCDA-44E8-D496CBF6C07D}"/>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2D41CA9A-FB90-F905-BD4A-6F35BC358D42}"/>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C30C1A-C96F-FAE2-E16B-7639C0ADEAEF}"/>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3DDFC7F6-0EE5-45F3-A8F6-45679E8AFE38}" type="datetime1">
              <a:rPr lang="en-US"/>
              <a:pPr lvl="0"/>
              <a:t>1/26/2026</a:t>
            </a:fld>
            <a:endParaRPr lang="en-US"/>
          </a:p>
        </p:txBody>
      </p:sp>
      <p:sp>
        <p:nvSpPr>
          <p:cNvPr id="5" name="Footer Placeholder 4">
            <a:extLst>
              <a:ext uri="{FF2B5EF4-FFF2-40B4-BE49-F238E27FC236}">
                <a16:creationId xmlns:a16="http://schemas.microsoft.com/office/drawing/2014/main" id="{9D754EB5-73C8-72E8-28B3-803454AD3E83}"/>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endParaRPr lang="en-US"/>
          </a:p>
        </p:txBody>
      </p:sp>
      <p:sp>
        <p:nvSpPr>
          <p:cNvPr id="6" name="Slide Number Placeholder 5">
            <a:extLst>
              <a:ext uri="{FF2B5EF4-FFF2-40B4-BE49-F238E27FC236}">
                <a16:creationId xmlns:a16="http://schemas.microsoft.com/office/drawing/2014/main" id="{350EF657-2E1E-6C2F-BEB9-0020C0F19F40}"/>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5E36BB6A-63CF-4BC1-9133-3184FE29D566}"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5" r:id="rId12"/>
    <p:sldLayoutId id="2147483676" r:id="rId13"/>
    <p:sldLayoutId id="2147483677" r:id="rId14"/>
    <p:sldLayoutId id="2147483678" r:id="rId15"/>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8648C41-BE3A-81B7-4677-11B298A64DDC}"/>
              </a:ext>
            </a:extLst>
          </p:cNvPr>
          <p:cNvSpPr>
            <a:spLocks noGrp="1"/>
          </p:cNvSpPr>
          <p:nvPr>
            <p:ph type="title"/>
          </p:nvPr>
        </p:nvSpPr>
        <p:spPr>
          <a:xfrm>
            <a:off x="298820" y="3144284"/>
            <a:ext cx="10515600" cy="2852737"/>
          </a:xfrm>
        </p:spPr>
        <p:txBody>
          <a:bodyPr>
            <a:normAutofit/>
          </a:bodyPr>
          <a:lstStyle/>
          <a:p>
            <a:pPr>
              <a:lnSpc>
                <a:spcPct val="100000"/>
              </a:lnSpc>
              <a:spcBef>
                <a:spcPts val="0"/>
              </a:spcBef>
            </a:pPr>
            <a:r>
              <a:rPr lang="en-US" sz="7200" b="1">
                <a:solidFill>
                  <a:schemeClr val="tx1"/>
                </a:solidFill>
                <a:latin typeface="Gadugi"/>
                <a:ea typeface="Gadugi"/>
                <a:cs typeface="Segoe UI"/>
              </a:rPr>
              <a:t>Good</a:t>
            </a:r>
            <a:r>
              <a:rPr lang="en-US" sz="7200">
                <a:solidFill>
                  <a:schemeClr val="tx1"/>
                </a:solidFill>
                <a:latin typeface="Gadugi"/>
                <a:ea typeface="Gadugi"/>
                <a:cs typeface="Segoe UI"/>
              </a:rPr>
              <a:t> work in a </a:t>
            </a:r>
          </a:p>
          <a:p>
            <a:pPr algn="l">
              <a:lnSpc>
                <a:spcPct val="100000"/>
              </a:lnSpc>
              <a:spcBef>
                <a:spcPts val="0"/>
              </a:spcBef>
            </a:pPr>
            <a:r>
              <a:rPr lang="en-US" sz="7200" b="1">
                <a:solidFill>
                  <a:schemeClr val="tx1"/>
                </a:solidFill>
                <a:latin typeface="Gadugi"/>
                <a:ea typeface="Gadugi"/>
                <a:cs typeface="Segoe UI"/>
              </a:rPr>
              <a:t>Great</a:t>
            </a:r>
            <a:r>
              <a:rPr lang="en-US" sz="7200">
                <a:solidFill>
                  <a:schemeClr val="tx1"/>
                </a:solidFill>
                <a:latin typeface="Gadugi"/>
                <a:ea typeface="Gadugi"/>
                <a:cs typeface="Segoe UI"/>
              </a:rPr>
              <a:t> City Council</a:t>
            </a:r>
            <a:endParaRPr lang="en-US" sz="7200">
              <a:solidFill>
                <a:schemeClr val="tx1"/>
              </a:solidFill>
              <a:latin typeface="Gadugi"/>
              <a:ea typeface="Gadugi"/>
              <a:cs typeface="Calibri Light"/>
            </a:endParaRPr>
          </a:p>
        </p:txBody>
      </p:sp>
      <p:grpSp>
        <p:nvGrpSpPr>
          <p:cNvPr id="13" name="Group 12">
            <a:extLst>
              <a:ext uri="{FF2B5EF4-FFF2-40B4-BE49-F238E27FC236}">
                <a16:creationId xmlns:a16="http://schemas.microsoft.com/office/drawing/2014/main" id="{82B2EC09-15FD-EA1C-9CA1-6A5DD5692106}"/>
              </a:ext>
            </a:extLst>
          </p:cNvPr>
          <p:cNvGrpSpPr/>
          <p:nvPr/>
        </p:nvGrpSpPr>
        <p:grpSpPr>
          <a:xfrm>
            <a:off x="298820" y="334609"/>
            <a:ext cx="3765914" cy="445753"/>
            <a:chOff x="5075887" y="300372"/>
            <a:chExt cx="3765914" cy="445753"/>
          </a:xfrm>
        </p:grpSpPr>
        <p:pic>
          <p:nvPicPr>
            <p:cNvPr id="11" name="Picture 10" descr="A picture containing text&#10;&#10;Description automatically generated">
              <a:extLst>
                <a:ext uri="{FF2B5EF4-FFF2-40B4-BE49-F238E27FC236}">
                  <a16:creationId xmlns:a16="http://schemas.microsoft.com/office/drawing/2014/main" id="{DD2CB5D6-68F3-239F-6DE7-6FB90BA21694}"/>
                </a:ext>
              </a:extLst>
            </p:cNvPr>
            <p:cNvPicPr>
              <a:picLocks noChangeAspect="1"/>
            </p:cNvPicPr>
            <p:nvPr/>
          </p:nvPicPr>
          <p:blipFill>
            <a:blip r:embed="rId3"/>
            <a:stretch>
              <a:fillRect/>
            </a:stretch>
          </p:blipFill>
          <p:spPr>
            <a:xfrm>
              <a:off x="5075887" y="300372"/>
              <a:ext cx="1791119" cy="445753"/>
            </a:xfrm>
            <a:prstGeom prst="rect">
              <a:avLst/>
            </a:prstGeom>
          </p:spPr>
        </p:pic>
        <p:pic>
          <p:nvPicPr>
            <p:cNvPr id="12" name="Picture 11">
              <a:extLst>
                <a:ext uri="{FF2B5EF4-FFF2-40B4-BE49-F238E27FC236}">
                  <a16:creationId xmlns:a16="http://schemas.microsoft.com/office/drawing/2014/main" id="{DC923C41-DA2A-FE93-2808-BDDB99BC8A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0002" y="300372"/>
              <a:ext cx="1861799" cy="433292"/>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9AC6C490-9A5A-3987-984C-B62D700CB72C}"/>
              </a:ext>
            </a:extLst>
          </p:cNvPr>
          <p:cNvSpPr txBox="1"/>
          <p:nvPr/>
        </p:nvSpPr>
        <p:spPr>
          <a:xfrm>
            <a:off x="303259" y="5843132"/>
            <a:ext cx="10511161" cy="307777"/>
          </a:xfrm>
          <a:prstGeom prst="rect">
            <a:avLst/>
          </a:prstGeom>
          <a:noFill/>
        </p:spPr>
        <p:txBody>
          <a:bodyPr wrap="square" rtlCol="0">
            <a:spAutoFit/>
          </a:bodyPr>
          <a:lstStyle/>
          <a:p>
            <a:r>
              <a:rPr lang="en-GB" sz="1400" b="1">
                <a:latin typeface="Raleway" pitchFamily="2" charset="0"/>
              </a:rPr>
              <a:t>Manchester City Council Workforce Strategy 2023-26</a:t>
            </a:r>
          </a:p>
        </p:txBody>
      </p:sp>
      <p:pic>
        <p:nvPicPr>
          <p:cNvPr id="8" name="Picture 7" descr="A city with many tall buildings&#10;&#10;Description automatically generated">
            <a:extLst>
              <a:ext uri="{FF2B5EF4-FFF2-40B4-BE49-F238E27FC236}">
                <a16:creationId xmlns:a16="http://schemas.microsoft.com/office/drawing/2014/main" id="{4BBE29B6-B9E6-E168-77DB-928E50B7208F}"/>
              </a:ext>
            </a:extLst>
          </p:cNvPr>
          <p:cNvPicPr>
            <a:picLocks noChangeAspect="1"/>
          </p:cNvPicPr>
          <p:nvPr/>
        </p:nvPicPr>
        <p:blipFill>
          <a:blip r:embed="rId5">
            <a:extLst>
              <a:ext uri="{28A0092B-C50C-407E-A947-70E740481C1C}">
                <a14:useLocalDpi xmlns:a14="http://schemas.microsoft.com/office/drawing/2010/main" val="0"/>
              </a:ext>
            </a:extLst>
          </a:blip>
          <a:srcRect l="2061" r="65244"/>
          <a:stretch/>
        </p:blipFill>
        <p:spPr>
          <a:xfrm>
            <a:off x="8832110" y="0"/>
            <a:ext cx="3359890" cy="6858000"/>
          </a:xfrm>
          <a:prstGeom prst="rect">
            <a:avLst/>
          </a:prstGeom>
        </p:spPr>
      </p:pic>
    </p:spTree>
    <p:extLst>
      <p:ext uri="{BB962C8B-B14F-4D97-AF65-F5344CB8AC3E}">
        <p14:creationId xmlns:p14="http://schemas.microsoft.com/office/powerpoint/2010/main" val="2641003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E491-4867-45B9-6FDE-D7B842972303}"/>
              </a:ext>
            </a:extLst>
          </p:cNvPr>
          <p:cNvSpPr>
            <a:spLocks noGrp="1"/>
          </p:cNvSpPr>
          <p:nvPr>
            <p:ph type="title"/>
          </p:nvPr>
        </p:nvSpPr>
        <p:spPr>
          <a:xfrm>
            <a:off x="270063" y="119192"/>
            <a:ext cx="4474876" cy="1600200"/>
          </a:xfrm>
        </p:spPr>
        <p:txBody>
          <a:bodyPr>
            <a:normAutofit/>
          </a:bodyPr>
          <a:lstStyle/>
          <a:p>
            <a:r>
              <a:rPr lang="en-GB" sz="4000" b="1">
                <a:solidFill>
                  <a:schemeClr val="tx2">
                    <a:lumMod val="90000"/>
                    <a:lumOff val="10000"/>
                  </a:schemeClr>
                </a:solidFill>
                <a:latin typeface="Raleway"/>
                <a:ea typeface="Gadugi"/>
              </a:rPr>
              <a:t>MCC Talent </a:t>
            </a:r>
            <a:br>
              <a:rPr lang="en-GB" sz="4000" b="1">
                <a:solidFill>
                  <a:schemeClr val="tx2">
                    <a:lumMod val="90000"/>
                    <a:lumOff val="10000"/>
                  </a:schemeClr>
                </a:solidFill>
                <a:latin typeface="Raleway"/>
                <a:ea typeface="Gadugi"/>
              </a:rPr>
            </a:br>
            <a:r>
              <a:rPr lang="en-GB" sz="4000" b="1">
                <a:solidFill>
                  <a:schemeClr val="tx2">
                    <a:lumMod val="90000"/>
                    <a:lumOff val="10000"/>
                  </a:schemeClr>
                </a:solidFill>
                <a:latin typeface="Raleway"/>
                <a:ea typeface="Gadugi"/>
              </a:rPr>
              <a:t>Plan 2026</a:t>
            </a:r>
            <a:endParaRPr lang="en-GB" sz="4000" b="1">
              <a:solidFill>
                <a:schemeClr val="tx2">
                  <a:lumMod val="90000"/>
                  <a:lumOff val="10000"/>
                </a:schemeClr>
              </a:solidFill>
              <a:latin typeface="Raleway"/>
              <a:ea typeface="Gadugi"/>
              <a:cs typeface="Calibri Light"/>
            </a:endParaRPr>
          </a:p>
        </p:txBody>
      </p:sp>
      <p:sp>
        <p:nvSpPr>
          <p:cNvPr id="3" name="Content Placeholder 2">
            <a:extLst>
              <a:ext uri="{FF2B5EF4-FFF2-40B4-BE49-F238E27FC236}">
                <a16:creationId xmlns:a16="http://schemas.microsoft.com/office/drawing/2014/main" id="{25C72B17-3F25-BA55-555F-500954C6B612}"/>
              </a:ext>
            </a:extLst>
          </p:cNvPr>
          <p:cNvSpPr>
            <a:spLocks noGrp="1"/>
          </p:cNvSpPr>
          <p:nvPr>
            <p:ph idx="1"/>
          </p:nvPr>
        </p:nvSpPr>
        <p:spPr>
          <a:xfrm>
            <a:off x="5206275" y="456332"/>
            <a:ext cx="6172200" cy="4873623"/>
          </a:xfrm>
        </p:spPr>
        <p:txBody>
          <a:bodyPr vert="horz" wrap="square" lIns="91440" tIns="45720" rIns="91440" bIns="45720" anchor="t" anchorCtr="0" compatLnSpc="1">
            <a:noAutofit/>
          </a:bodyPr>
          <a:lstStyle/>
          <a:p>
            <a:pPr marL="0" indent="0">
              <a:lnSpc>
                <a:spcPct val="120000"/>
              </a:lnSpc>
              <a:spcAft>
                <a:spcPts val="1000"/>
              </a:spcAft>
              <a:buNone/>
            </a:pPr>
            <a:r>
              <a:rPr lang="en-US" sz="1400" b="1">
                <a:solidFill>
                  <a:schemeClr val="tx2">
                    <a:lumMod val="90000"/>
                    <a:lumOff val="10000"/>
                  </a:schemeClr>
                </a:solidFill>
                <a:latin typeface="Raleway"/>
                <a:ea typeface="Gadugi"/>
                <a:cs typeface="Calibri Light"/>
              </a:rPr>
              <a:t>IMPROVE APPROACHES TO RECRUITMENT AND RETENTION – </a:t>
            </a:r>
            <a:r>
              <a:rPr lang="en-US" sz="1400">
                <a:solidFill>
                  <a:srgbClr val="111111"/>
                </a:solidFill>
                <a:latin typeface="Raleway"/>
                <a:ea typeface="Gadugi"/>
                <a:cs typeface="Calibri"/>
              </a:rPr>
              <a:t>Develop an inclusive recruitment process to attract, develop, and retain a diverse workforce. Enhance the Employer Brand, creatively reach diverse communities, support managers in recruiting effectively, and strategically build a talent pipeline to meet the Council’s future needs.</a:t>
            </a:r>
            <a:endParaRPr lang="en-US" sz="1400" b="1">
              <a:solidFill>
                <a:schemeClr val="accent5">
                  <a:lumMod val="75000"/>
                </a:schemeClr>
              </a:solidFill>
              <a:latin typeface="Raleway"/>
              <a:ea typeface="Gadugi"/>
              <a:cs typeface="Calibri Light"/>
            </a:endParaRPr>
          </a:p>
          <a:p>
            <a:pPr marL="0" indent="0">
              <a:lnSpc>
                <a:spcPct val="120000"/>
              </a:lnSpc>
              <a:spcAft>
                <a:spcPts val="1000"/>
              </a:spcAft>
              <a:buNone/>
            </a:pPr>
            <a:r>
              <a:rPr lang="en-US" sz="1400" b="1">
                <a:solidFill>
                  <a:schemeClr val="tx2">
                    <a:lumMod val="90000"/>
                    <a:lumOff val="10000"/>
                  </a:schemeClr>
                </a:solidFill>
                <a:latin typeface="Raleway"/>
                <a:ea typeface="Gadugi"/>
                <a:cs typeface="Calibri Light"/>
              </a:rPr>
              <a:t>STRENGTHEN PATHWAYS INTO EMPLOYMENT AT MANCHESTER CITY COUNCIL - </a:t>
            </a:r>
            <a:r>
              <a:rPr lang="en-US" sz="1400">
                <a:solidFill>
                  <a:srgbClr val="111111"/>
                </a:solidFill>
                <a:latin typeface="Raleway"/>
                <a:ea typeface="Gadugi"/>
                <a:cs typeface="Calibri"/>
              </a:rPr>
              <a:t>Strengthen employment pathways to reflect our communities by partnering with educational institutions, engaging local groups, delivering targeted recruitment campaigns, and reviewing senior recruitment to attract diverse talent.</a:t>
            </a:r>
            <a:endParaRPr lang="en-GB" sz="1400" b="1">
              <a:solidFill>
                <a:schemeClr val="accent5">
                  <a:lumMod val="75000"/>
                </a:schemeClr>
              </a:solidFill>
              <a:latin typeface="Raleway"/>
              <a:ea typeface="Gadugi"/>
              <a:cs typeface="Calibri Light"/>
            </a:endParaRPr>
          </a:p>
          <a:p>
            <a:pPr marL="0" indent="0">
              <a:lnSpc>
                <a:spcPct val="120000"/>
              </a:lnSpc>
              <a:spcAft>
                <a:spcPts val="1000"/>
              </a:spcAft>
              <a:buNone/>
            </a:pPr>
            <a:r>
              <a:rPr lang="en-US" sz="1400" b="1">
                <a:solidFill>
                  <a:schemeClr val="tx2">
                    <a:lumMod val="90000"/>
                    <a:lumOff val="10000"/>
                  </a:schemeClr>
                </a:solidFill>
                <a:latin typeface="Raleway"/>
                <a:ea typeface="Gadugi"/>
                <a:cs typeface="Calibri Light"/>
              </a:rPr>
              <a:t>STRENGTHEN OUR INTERNAL PATHWAYS AND PROGRESSION - </a:t>
            </a:r>
            <a:r>
              <a:rPr lang="en-US" sz="1400">
                <a:solidFill>
                  <a:srgbClr val="111111"/>
                </a:solidFill>
                <a:latin typeface="Raleway"/>
                <a:ea typeface="Gadugi"/>
                <a:cs typeface="Calibri"/>
              </a:rPr>
              <a:t>Create pathways for internal progression through career coaching, job fairs, and positive action support. Link performance discussions to career pathways and integrate succession planning into workforce and senior recruitment strategies</a:t>
            </a:r>
            <a:endParaRPr lang="en-GB" sz="1400" b="1">
              <a:solidFill>
                <a:schemeClr val="accent5">
                  <a:lumMod val="75000"/>
                </a:schemeClr>
              </a:solidFill>
              <a:latin typeface="Raleway"/>
              <a:ea typeface="Gadugi"/>
              <a:cs typeface="Calibri Light"/>
            </a:endParaRPr>
          </a:p>
          <a:p>
            <a:pPr marL="0" indent="0">
              <a:lnSpc>
                <a:spcPct val="120000"/>
              </a:lnSpc>
              <a:spcAft>
                <a:spcPts val="1000"/>
              </a:spcAft>
              <a:buNone/>
            </a:pPr>
            <a:r>
              <a:rPr lang="en-US" sz="1400" b="1">
                <a:solidFill>
                  <a:schemeClr val="tx2">
                    <a:lumMod val="90000"/>
                    <a:lumOff val="10000"/>
                  </a:schemeClr>
                </a:solidFill>
                <a:latin typeface="Raleway"/>
                <a:ea typeface="Gadugi"/>
                <a:cs typeface="Calibri Light"/>
              </a:rPr>
              <a:t>MAXIMISE APPRENTICESHIPS, GRADUATES, WORK EXPERIENCE AND INTERNSHIPS - </a:t>
            </a:r>
            <a:r>
              <a:rPr lang="en-GB" sz="1400">
                <a:solidFill>
                  <a:schemeClr val="tx1"/>
                </a:solidFill>
                <a:latin typeface="Raleway"/>
                <a:ea typeface="Gadugi"/>
                <a:cs typeface="Calibri"/>
              </a:rPr>
              <a:t>Ensuring we make best use of apprenticeship and graduate schemes, and provide meaningful experiences of working in the council through Internships and work experience opportunities</a:t>
            </a:r>
            <a:r>
              <a:rPr lang="en-GB" sz="1800">
                <a:solidFill>
                  <a:schemeClr val="tx1"/>
                </a:solidFill>
                <a:ea typeface="Gadugi"/>
                <a:cs typeface="Calibri"/>
              </a:rPr>
              <a:t> </a:t>
            </a:r>
            <a:endParaRPr lang="en-GB" sz="1400" b="1">
              <a:solidFill>
                <a:schemeClr val="tx1"/>
              </a:solidFill>
              <a:latin typeface="Raleway"/>
              <a:ea typeface="Gadugi"/>
              <a:cs typeface="Calibri Light"/>
            </a:endParaRPr>
          </a:p>
        </p:txBody>
      </p:sp>
      <p:sp>
        <p:nvSpPr>
          <p:cNvPr id="4" name="Text Placeholder 3">
            <a:extLst>
              <a:ext uri="{FF2B5EF4-FFF2-40B4-BE49-F238E27FC236}">
                <a16:creationId xmlns:a16="http://schemas.microsoft.com/office/drawing/2014/main" id="{60E57826-9B88-5241-00A0-DC24654663AD}"/>
              </a:ext>
            </a:extLst>
          </p:cNvPr>
          <p:cNvSpPr>
            <a:spLocks noGrp="1"/>
          </p:cNvSpPr>
          <p:nvPr>
            <p:ph type="body" idx="2"/>
          </p:nvPr>
        </p:nvSpPr>
        <p:spPr>
          <a:xfrm>
            <a:off x="270063" y="3660049"/>
            <a:ext cx="4474876" cy="3196805"/>
          </a:xfrm>
        </p:spPr>
        <p:txBody>
          <a:bodyPr>
            <a:normAutofit/>
          </a:bodyPr>
          <a:lstStyle/>
          <a:p>
            <a:pPr>
              <a:lnSpc>
                <a:spcPct val="100000"/>
              </a:lnSpc>
            </a:pPr>
            <a:r>
              <a:rPr lang="en-GB" b="1">
                <a:solidFill>
                  <a:schemeClr val="tx2">
                    <a:lumMod val="90000"/>
                    <a:lumOff val="10000"/>
                  </a:schemeClr>
                </a:solidFill>
                <a:latin typeface="Raleway"/>
                <a:cs typeface="Calibri"/>
              </a:rPr>
              <a:t>To create a talented and diverse workforce that performs well and makes a difference to the lives of Manchester people</a:t>
            </a:r>
            <a:endParaRPr lang="en-US" b="1">
              <a:solidFill>
                <a:schemeClr val="tx2">
                  <a:lumMod val="90000"/>
                  <a:lumOff val="10000"/>
                </a:schemeClr>
              </a:solidFill>
              <a:latin typeface="Raleway"/>
              <a:cs typeface="Calibri"/>
            </a:endParaRPr>
          </a:p>
          <a:p>
            <a:pPr>
              <a:lnSpc>
                <a:spcPct val="100000"/>
              </a:lnSpc>
            </a:pPr>
            <a:endParaRPr lang="en-US">
              <a:solidFill>
                <a:schemeClr val="tx2">
                  <a:lumMod val="90000"/>
                  <a:lumOff val="10000"/>
                </a:schemeClr>
              </a:solidFill>
              <a:latin typeface="Raleway"/>
              <a:ea typeface="Calibri"/>
              <a:cs typeface="Calibri"/>
            </a:endParaRPr>
          </a:p>
          <a:p>
            <a:pPr>
              <a:lnSpc>
                <a:spcPct val="100000"/>
              </a:lnSpc>
            </a:pPr>
            <a:r>
              <a:rPr lang="en-US">
                <a:solidFill>
                  <a:schemeClr val="tx2">
                    <a:lumMod val="90000"/>
                    <a:lumOff val="10000"/>
                  </a:schemeClr>
                </a:solidFill>
                <a:latin typeface="Raleway"/>
                <a:ea typeface="Calibri"/>
                <a:cs typeface="Calibri"/>
              </a:rPr>
              <a:t>The MCC Talent Plan </a:t>
            </a:r>
            <a:r>
              <a:rPr lang="en-US" err="1">
                <a:solidFill>
                  <a:schemeClr val="tx2">
                    <a:lumMod val="90000"/>
                    <a:lumOff val="10000"/>
                  </a:schemeClr>
                </a:solidFill>
                <a:latin typeface="Raleway"/>
                <a:ea typeface="Calibri"/>
                <a:cs typeface="Calibri"/>
              </a:rPr>
              <a:t>recognises</a:t>
            </a:r>
            <a:r>
              <a:rPr lang="en-US">
                <a:solidFill>
                  <a:schemeClr val="tx2">
                    <a:lumMod val="90000"/>
                    <a:lumOff val="10000"/>
                  </a:schemeClr>
                </a:solidFill>
                <a:latin typeface="Raleway"/>
                <a:ea typeface="Calibri"/>
                <a:cs typeface="Calibri"/>
              </a:rPr>
              <a:t> that everyone has talent, and for the organisation to be successful we need to </a:t>
            </a:r>
            <a:r>
              <a:rPr lang="en-US" err="1">
                <a:solidFill>
                  <a:schemeClr val="tx2">
                    <a:lumMod val="90000"/>
                    <a:lumOff val="10000"/>
                  </a:schemeClr>
                </a:solidFill>
                <a:latin typeface="Raleway"/>
                <a:ea typeface="Calibri"/>
                <a:cs typeface="Calibri"/>
              </a:rPr>
              <a:t>maximise</a:t>
            </a:r>
            <a:r>
              <a:rPr lang="en-US">
                <a:solidFill>
                  <a:schemeClr val="tx2">
                    <a:lumMod val="90000"/>
                    <a:lumOff val="10000"/>
                  </a:schemeClr>
                </a:solidFill>
                <a:latin typeface="Raleway"/>
                <a:ea typeface="Calibri"/>
                <a:cs typeface="Calibri"/>
              </a:rPr>
              <a:t> and strengthen the opportunities for talent to grow. </a:t>
            </a:r>
            <a:endParaRPr lang="en-US">
              <a:solidFill>
                <a:schemeClr val="tx2">
                  <a:lumMod val="90000"/>
                  <a:lumOff val="10000"/>
                </a:schemeClr>
              </a:solidFill>
              <a:latin typeface="Gadugi"/>
              <a:ea typeface="Gadugi"/>
              <a:cs typeface="Calibri"/>
            </a:endParaRPr>
          </a:p>
        </p:txBody>
      </p:sp>
      <p:sp>
        <p:nvSpPr>
          <p:cNvPr id="5" name="Rectangle 4">
            <a:extLst>
              <a:ext uri="{FF2B5EF4-FFF2-40B4-BE49-F238E27FC236}">
                <a16:creationId xmlns:a16="http://schemas.microsoft.com/office/drawing/2014/main" id="{A3872225-C7E4-6366-368F-E0E118EB3D4F}"/>
              </a:ext>
            </a:extLst>
          </p:cNvPr>
          <p:cNvSpPr/>
          <p:nvPr/>
        </p:nvSpPr>
        <p:spPr>
          <a:xfrm>
            <a:off x="4869699" y="0"/>
            <a:ext cx="87055" cy="6858000"/>
          </a:xfrm>
          <a:prstGeom prst="rect">
            <a:avLst/>
          </a:prstGeom>
          <a:solidFill>
            <a:srgbClr val="3B8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screenshot of a computer&#10;&#10;AI-generated content may be incorrect.">
            <a:extLst>
              <a:ext uri="{FF2B5EF4-FFF2-40B4-BE49-F238E27FC236}">
                <a16:creationId xmlns:a16="http://schemas.microsoft.com/office/drawing/2014/main" id="{4B319609-C70D-29CB-6F20-8B952F4E314A}"/>
              </a:ext>
            </a:extLst>
          </p:cNvPr>
          <p:cNvPicPr>
            <a:picLocks noChangeAspect="1"/>
          </p:cNvPicPr>
          <p:nvPr/>
        </p:nvPicPr>
        <p:blipFill>
          <a:blip r:embed="rId2"/>
          <a:srcRect l="50048" r="-221" b="342"/>
          <a:stretch/>
        </p:blipFill>
        <p:spPr>
          <a:xfrm>
            <a:off x="1427480" y="1897062"/>
            <a:ext cx="2431150" cy="1468772"/>
          </a:xfrm>
          <a:prstGeom prst="rect">
            <a:avLst/>
          </a:prstGeom>
          <a:ln>
            <a:solidFill>
              <a:srgbClr val="4472C4"/>
            </a:solidFill>
          </a:ln>
          <a:effectLst>
            <a:outerShdw blurRad="50800" dist="38100" dir="2700000">
              <a:srgbClr val="000000">
                <a:alpha val="40000"/>
              </a:srgbClr>
            </a:outerShdw>
          </a:effectLst>
        </p:spPr>
      </p:pic>
    </p:spTree>
    <p:extLst>
      <p:ext uri="{BB962C8B-B14F-4D97-AF65-F5344CB8AC3E}">
        <p14:creationId xmlns:p14="http://schemas.microsoft.com/office/powerpoint/2010/main" val="1689048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E491-4867-45B9-6FDE-D7B842972303}"/>
              </a:ext>
            </a:extLst>
          </p:cNvPr>
          <p:cNvSpPr>
            <a:spLocks noGrp="1"/>
          </p:cNvSpPr>
          <p:nvPr>
            <p:ph type="title"/>
          </p:nvPr>
        </p:nvSpPr>
        <p:spPr>
          <a:xfrm>
            <a:off x="284485" y="427552"/>
            <a:ext cx="3932240" cy="1600200"/>
          </a:xfrm>
        </p:spPr>
        <p:txBody>
          <a:bodyPr>
            <a:noAutofit/>
          </a:bodyPr>
          <a:lstStyle/>
          <a:p>
            <a:r>
              <a:rPr lang="en-GB" sz="4000" b="1" dirty="0">
                <a:solidFill>
                  <a:schemeClr val="tx2">
                    <a:lumMod val="90000"/>
                    <a:lumOff val="10000"/>
                  </a:schemeClr>
                </a:solidFill>
                <a:latin typeface="Raleway"/>
                <a:ea typeface="Gadugi"/>
              </a:rPr>
              <a:t>Organisation Development Plan II</a:t>
            </a:r>
            <a:endParaRPr lang="en-GB" sz="4000" b="1" dirty="0">
              <a:solidFill>
                <a:schemeClr val="tx2">
                  <a:lumMod val="90000"/>
                  <a:lumOff val="10000"/>
                </a:schemeClr>
              </a:solidFill>
              <a:latin typeface="Raleway"/>
              <a:ea typeface="Gadugi"/>
              <a:cs typeface="Calibri Light"/>
            </a:endParaRPr>
          </a:p>
        </p:txBody>
      </p:sp>
      <p:sp>
        <p:nvSpPr>
          <p:cNvPr id="3" name="Content Placeholder 2">
            <a:extLst>
              <a:ext uri="{FF2B5EF4-FFF2-40B4-BE49-F238E27FC236}">
                <a16:creationId xmlns:a16="http://schemas.microsoft.com/office/drawing/2014/main" id="{25C72B17-3F25-BA55-555F-500954C6B612}"/>
              </a:ext>
            </a:extLst>
          </p:cNvPr>
          <p:cNvSpPr>
            <a:spLocks noGrp="1"/>
          </p:cNvSpPr>
          <p:nvPr>
            <p:ph idx="1"/>
          </p:nvPr>
        </p:nvSpPr>
        <p:spPr/>
        <p:txBody>
          <a:bodyPr vert="horz" wrap="square" lIns="91440" tIns="45720" rIns="91440" bIns="45720" anchor="t" anchorCtr="0" compatLnSpc="1">
            <a:noAutofit/>
          </a:bodyPr>
          <a:lstStyle/>
          <a:p>
            <a:pPr marL="0" indent="0">
              <a:lnSpc>
                <a:spcPct val="120000"/>
              </a:lnSpc>
              <a:spcAft>
                <a:spcPts val="1000"/>
              </a:spcAft>
              <a:buNone/>
            </a:pPr>
            <a:r>
              <a:rPr lang="en-US" sz="1400" b="1">
                <a:solidFill>
                  <a:schemeClr val="tx2">
                    <a:lumMod val="90000"/>
                    <a:lumOff val="10000"/>
                  </a:schemeClr>
                </a:solidFill>
                <a:latin typeface="Raleway"/>
                <a:ea typeface="Gadugi"/>
                <a:cs typeface="Calibri Light"/>
              </a:rPr>
              <a:t>LEADERSHIP - </a:t>
            </a:r>
            <a:r>
              <a:rPr lang="en-GB" sz="1400">
                <a:latin typeface="Raleway"/>
                <a:ea typeface="Gadugi"/>
                <a:cs typeface="Calibri Light"/>
              </a:rPr>
              <a:t>Supporting leaders now and for the future through a new leadership framework that defines what it means to lead in this organisation, with clear expectations, support and guidance.</a:t>
            </a:r>
            <a:endParaRPr lang="en-US" sz="1400" b="1">
              <a:solidFill>
                <a:schemeClr val="tx2">
                  <a:lumMod val="90000"/>
                  <a:lumOff val="10000"/>
                </a:schemeClr>
              </a:solidFill>
              <a:latin typeface="Raleway"/>
              <a:ea typeface="Calibri"/>
              <a:cs typeface="Calibri Light"/>
            </a:endParaRPr>
          </a:p>
          <a:p>
            <a:pPr marL="0" indent="0">
              <a:lnSpc>
                <a:spcPct val="120000"/>
              </a:lnSpc>
              <a:spcAft>
                <a:spcPts val="1000"/>
              </a:spcAft>
              <a:buNone/>
            </a:pPr>
            <a:r>
              <a:rPr lang="en-US" sz="1400" b="1">
                <a:solidFill>
                  <a:schemeClr val="tx2">
                    <a:lumMod val="90000"/>
                    <a:lumOff val="10000"/>
                  </a:schemeClr>
                </a:solidFill>
                <a:latin typeface="Raleway"/>
                <a:ea typeface="Gadugi"/>
                <a:cs typeface="Calibri Light"/>
              </a:rPr>
              <a:t>DECISION &amp; RISK - </a:t>
            </a:r>
            <a:r>
              <a:rPr lang="en-GB" sz="1400">
                <a:latin typeface="Raleway"/>
                <a:ea typeface="Gadugi"/>
                <a:cs typeface="Calibri Light"/>
              </a:rPr>
              <a:t>Renewed focus of supporting people to make the right decisions through informed thinking and risk tolerance, and ensuring accountability is at the right level.  </a:t>
            </a:r>
          </a:p>
          <a:p>
            <a:pPr marL="0" indent="0">
              <a:lnSpc>
                <a:spcPct val="120000"/>
              </a:lnSpc>
              <a:spcAft>
                <a:spcPts val="1000"/>
              </a:spcAft>
              <a:buNone/>
            </a:pPr>
            <a:r>
              <a:rPr lang="en-US" sz="1400" b="1">
                <a:solidFill>
                  <a:schemeClr val="tx2">
                    <a:lumMod val="90000"/>
                    <a:lumOff val="10000"/>
                  </a:schemeClr>
                </a:solidFill>
                <a:latin typeface="Raleway"/>
                <a:ea typeface="Gadugi"/>
                <a:cs typeface="Calibri Light"/>
              </a:rPr>
              <a:t>PERFORMANCE DEVELOPMENT - </a:t>
            </a:r>
            <a:r>
              <a:rPr lang="en-GB" sz="1400">
                <a:latin typeface="Raleway"/>
                <a:ea typeface="Gadugi"/>
                <a:cs typeface="Calibri Light"/>
              </a:rPr>
              <a:t>Building on the first iteration of performance and development to overcome some of the challenges around time, prioritisation and accountability at all levels.</a:t>
            </a:r>
          </a:p>
          <a:p>
            <a:pPr marL="0" indent="0">
              <a:lnSpc>
                <a:spcPct val="120000"/>
              </a:lnSpc>
              <a:spcAft>
                <a:spcPts val="1000"/>
              </a:spcAft>
              <a:buNone/>
            </a:pPr>
            <a:r>
              <a:rPr lang="en-US" sz="1400" b="1">
                <a:solidFill>
                  <a:schemeClr val="tx2">
                    <a:lumMod val="90000"/>
                    <a:lumOff val="10000"/>
                  </a:schemeClr>
                </a:solidFill>
                <a:latin typeface="Raleway"/>
                <a:ea typeface="Gadugi"/>
                <a:cs typeface="Calibri Light"/>
              </a:rPr>
              <a:t>RECOGNITION AND STAFF VOICE - </a:t>
            </a:r>
            <a:r>
              <a:rPr lang="en-GB" sz="1400">
                <a:latin typeface="Raleway"/>
                <a:ea typeface="Gadugi"/>
                <a:cs typeface="Calibri Light"/>
              </a:rPr>
              <a:t>Developing a compassionate, individualised approach to recognition that is consistent and aligned to staff voice, positive experiences of work and our organisational purpose</a:t>
            </a:r>
          </a:p>
        </p:txBody>
      </p:sp>
      <p:sp>
        <p:nvSpPr>
          <p:cNvPr id="4" name="Text Placeholder 3">
            <a:extLst>
              <a:ext uri="{FF2B5EF4-FFF2-40B4-BE49-F238E27FC236}">
                <a16:creationId xmlns:a16="http://schemas.microsoft.com/office/drawing/2014/main" id="{60E57826-9B88-5241-00A0-DC24654663AD}"/>
              </a:ext>
            </a:extLst>
          </p:cNvPr>
          <p:cNvSpPr>
            <a:spLocks noGrp="1"/>
          </p:cNvSpPr>
          <p:nvPr>
            <p:ph type="body" idx="2"/>
          </p:nvPr>
        </p:nvSpPr>
        <p:spPr>
          <a:xfrm>
            <a:off x="284485" y="3586193"/>
            <a:ext cx="4384614" cy="3422756"/>
          </a:xfrm>
        </p:spPr>
        <p:txBody>
          <a:bodyPr>
            <a:noAutofit/>
          </a:bodyPr>
          <a:lstStyle/>
          <a:p>
            <a:pPr>
              <a:lnSpc>
                <a:spcPct val="100000"/>
              </a:lnSpc>
            </a:pPr>
            <a:r>
              <a:rPr lang="en-GB" b="1" dirty="0">
                <a:solidFill>
                  <a:schemeClr val="tx2">
                    <a:lumMod val="90000"/>
                    <a:lumOff val="10000"/>
                  </a:schemeClr>
                </a:solidFill>
                <a:latin typeface="Raleway"/>
                <a:ea typeface="Gadugi"/>
                <a:cs typeface="Calibri"/>
              </a:rPr>
              <a:t>To </a:t>
            </a:r>
            <a:r>
              <a:rPr lang="en-US" b="1" dirty="0">
                <a:solidFill>
                  <a:schemeClr val="tx2">
                    <a:lumMod val="90000"/>
                    <a:lumOff val="10000"/>
                  </a:schemeClr>
                </a:solidFill>
                <a:latin typeface="Raleway"/>
                <a:ea typeface="Gadugi"/>
                <a:cs typeface="Calibri"/>
              </a:rPr>
              <a:t>improve the effectiveness and performance of the </a:t>
            </a:r>
            <a:r>
              <a:rPr lang="en-US" b="1" dirty="0" err="1">
                <a:solidFill>
                  <a:schemeClr val="tx2">
                    <a:lumMod val="90000"/>
                    <a:lumOff val="10000"/>
                  </a:schemeClr>
                </a:solidFill>
                <a:latin typeface="Raleway"/>
                <a:ea typeface="Gadugi"/>
                <a:cs typeface="Calibri"/>
              </a:rPr>
              <a:t>organisation</a:t>
            </a:r>
            <a:r>
              <a:rPr lang="en-US" b="1" dirty="0">
                <a:solidFill>
                  <a:schemeClr val="tx2">
                    <a:lumMod val="90000"/>
                    <a:lumOff val="10000"/>
                  </a:schemeClr>
                </a:solidFill>
                <a:latin typeface="Raleway"/>
                <a:ea typeface="Gadugi"/>
                <a:cs typeface="Calibri"/>
              </a:rPr>
              <a:t> by aligning processes and systems, with culture of the </a:t>
            </a:r>
            <a:r>
              <a:rPr lang="en-US" b="1" dirty="0" err="1">
                <a:solidFill>
                  <a:schemeClr val="tx2">
                    <a:lumMod val="90000"/>
                    <a:lumOff val="10000"/>
                  </a:schemeClr>
                </a:solidFill>
                <a:latin typeface="Raleway"/>
                <a:ea typeface="Gadugi"/>
                <a:cs typeface="Calibri"/>
              </a:rPr>
              <a:t>organisation</a:t>
            </a:r>
          </a:p>
          <a:p>
            <a:pPr>
              <a:lnSpc>
                <a:spcPct val="100000"/>
              </a:lnSpc>
            </a:pPr>
            <a:endParaRPr lang="en-US" sz="800" b="1" dirty="0">
              <a:solidFill>
                <a:schemeClr val="tx2">
                  <a:lumMod val="90000"/>
                  <a:lumOff val="10000"/>
                </a:schemeClr>
              </a:solidFill>
              <a:latin typeface="Raleway"/>
              <a:ea typeface="Gadugi"/>
              <a:cs typeface="Calibri"/>
            </a:endParaRPr>
          </a:p>
          <a:p>
            <a:pPr>
              <a:lnSpc>
                <a:spcPct val="100000"/>
              </a:lnSpc>
              <a:spcBef>
                <a:spcPts val="0"/>
              </a:spcBef>
            </a:pPr>
            <a:r>
              <a:rPr lang="en-US" dirty="0">
                <a:solidFill>
                  <a:schemeClr val="tx2">
                    <a:lumMod val="90000"/>
                    <a:lumOff val="10000"/>
                  </a:schemeClr>
                </a:solidFill>
                <a:latin typeface="Raleway"/>
                <a:ea typeface="Gadugi"/>
                <a:cs typeface="Segoe UI"/>
              </a:rPr>
              <a:t>The plan sets out areas where intervention is required to create change and to help us </a:t>
            </a:r>
            <a:r>
              <a:rPr lang="en-US" dirty="0" err="1">
                <a:solidFill>
                  <a:schemeClr val="tx2">
                    <a:lumMod val="90000"/>
                    <a:lumOff val="10000"/>
                  </a:schemeClr>
                </a:solidFill>
                <a:latin typeface="Raleway"/>
                <a:ea typeface="Gadugi"/>
                <a:cs typeface="Segoe UI"/>
              </a:rPr>
              <a:t>maximise</a:t>
            </a:r>
            <a:r>
              <a:rPr lang="en-US" dirty="0">
                <a:solidFill>
                  <a:schemeClr val="tx2">
                    <a:lumMod val="90000"/>
                    <a:lumOff val="10000"/>
                  </a:schemeClr>
                </a:solidFill>
                <a:latin typeface="Raleway"/>
                <a:ea typeface="Gadugi"/>
                <a:cs typeface="Segoe UI"/>
              </a:rPr>
              <a:t> performance and deliver:</a:t>
            </a:r>
          </a:p>
          <a:p>
            <a:pPr marL="400050" indent="-285750">
              <a:lnSpc>
                <a:spcPct val="100000"/>
              </a:lnSpc>
              <a:spcBef>
                <a:spcPts val="0"/>
              </a:spcBef>
              <a:buFont typeface="Arial" panose="020B0604020202020204" pitchFamily="34" charset="0"/>
              <a:buChar char="•"/>
            </a:pPr>
            <a:r>
              <a:rPr lang="en-US" dirty="0">
                <a:solidFill>
                  <a:schemeClr val="tx2">
                    <a:lumMod val="90000"/>
                    <a:lumOff val="10000"/>
                  </a:schemeClr>
                </a:solidFill>
                <a:latin typeface="Raleway"/>
                <a:ea typeface="Gadugi"/>
                <a:cs typeface="Arial"/>
              </a:rPr>
              <a:t>Our Manchester Strategy (2025-35)</a:t>
            </a:r>
            <a:endParaRPr lang="en-US">
              <a:solidFill>
                <a:schemeClr val="tx2">
                  <a:lumMod val="90000"/>
                  <a:lumOff val="10000"/>
                </a:schemeClr>
              </a:solidFill>
              <a:ea typeface="Calibri"/>
              <a:cs typeface="Calibri"/>
            </a:endParaRPr>
          </a:p>
          <a:p>
            <a:pPr marL="400050" indent="-285750">
              <a:lnSpc>
                <a:spcPct val="100000"/>
              </a:lnSpc>
              <a:spcBef>
                <a:spcPts val="0"/>
              </a:spcBef>
              <a:buFont typeface="Arial" panose="020B0604020202020204" pitchFamily="34" charset="0"/>
              <a:buChar char="•"/>
            </a:pPr>
            <a:r>
              <a:rPr lang="en-US" dirty="0">
                <a:solidFill>
                  <a:schemeClr val="tx2">
                    <a:lumMod val="90000"/>
                    <a:lumOff val="10000"/>
                  </a:schemeClr>
                </a:solidFill>
                <a:latin typeface="Raleway"/>
                <a:ea typeface="Gadugi"/>
                <a:cs typeface="Arial"/>
              </a:rPr>
              <a:t>Public Service Reform</a:t>
            </a:r>
            <a:endParaRPr lang="en-US">
              <a:solidFill>
                <a:schemeClr val="tx2">
                  <a:lumMod val="90000"/>
                  <a:lumOff val="10000"/>
                </a:schemeClr>
              </a:solidFill>
              <a:ea typeface="Calibri"/>
              <a:cs typeface="Calibri"/>
            </a:endParaRPr>
          </a:p>
          <a:p>
            <a:pPr marL="400050" indent="-285750">
              <a:lnSpc>
                <a:spcPct val="100000"/>
              </a:lnSpc>
              <a:spcBef>
                <a:spcPts val="0"/>
              </a:spcBef>
              <a:buFont typeface="Arial" panose="020B0604020202020204" pitchFamily="34" charset="0"/>
              <a:buChar char="•"/>
            </a:pPr>
            <a:r>
              <a:rPr lang="en-US" dirty="0">
                <a:solidFill>
                  <a:schemeClr val="tx2">
                    <a:lumMod val="90000"/>
                    <a:lumOff val="10000"/>
                  </a:schemeClr>
                </a:solidFill>
                <a:latin typeface="Raleway"/>
                <a:ea typeface="Gadugi"/>
                <a:cs typeface="Arial"/>
              </a:rPr>
              <a:t>Corporate Plan </a:t>
            </a:r>
          </a:p>
          <a:p>
            <a:pPr marL="400050" indent="-285750">
              <a:lnSpc>
                <a:spcPct val="100000"/>
              </a:lnSpc>
              <a:spcBef>
                <a:spcPts val="0"/>
              </a:spcBef>
              <a:buFont typeface="Arial" panose="020B0604020202020204" pitchFamily="34" charset="0"/>
              <a:buChar char="•"/>
            </a:pPr>
            <a:r>
              <a:rPr lang="en-US" dirty="0">
                <a:solidFill>
                  <a:schemeClr val="tx2">
                    <a:lumMod val="90000"/>
                    <a:lumOff val="10000"/>
                  </a:schemeClr>
                </a:solidFill>
                <a:latin typeface="Raleway"/>
                <a:ea typeface="Gadugi"/>
                <a:cs typeface="Arial"/>
              </a:rPr>
              <a:t>Our Transformation</a:t>
            </a:r>
          </a:p>
          <a:p>
            <a:pPr marL="114300">
              <a:lnSpc>
                <a:spcPct val="100000"/>
              </a:lnSpc>
              <a:spcBef>
                <a:spcPts val="0"/>
              </a:spcBef>
            </a:pPr>
            <a:endParaRPr lang="en-US" dirty="0">
              <a:solidFill>
                <a:schemeClr val="tx2">
                  <a:lumMod val="90000"/>
                  <a:lumOff val="10000"/>
                </a:schemeClr>
              </a:solidFill>
              <a:latin typeface="Raleway"/>
              <a:ea typeface="Gadugi"/>
              <a:cs typeface="Arial"/>
            </a:endParaRPr>
          </a:p>
          <a:p>
            <a:pPr marL="114300">
              <a:lnSpc>
                <a:spcPct val="100000"/>
              </a:lnSpc>
              <a:spcBef>
                <a:spcPts val="0"/>
              </a:spcBef>
            </a:pPr>
            <a:endParaRPr lang="en-US" dirty="0">
              <a:solidFill>
                <a:schemeClr val="tx2">
                  <a:lumMod val="90000"/>
                  <a:lumOff val="10000"/>
                </a:schemeClr>
              </a:solidFill>
              <a:latin typeface="Raleway"/>
              <a:ea typeface="Gadugi"/>
              <a:cs typeface="Arial"/>
            </a:endParaRPr>
          </a:p>
        </p:txBody>
      </p:sp>
      <p:sp>
        <p:nvSpPr>
          <p:cNvPr id="5" name="Rectangle 4">
            <a:extLst>
              <a:ext uri="{FF2B5EF4-FFF2-40B4-BE49-F238E27FC236}">
                <a16:creationId xmlns:a16="http://schemas.microsoft.com/office/drawing/2014/main" id="{5349C559-03C9-FB52-EAD9-8D2107437433}"/>
              </a:ext>
            </a:extLst>
          </p:cNvPr>
          <p:cNvSpPr/>
          <p:nvPr/>
        </p:nvSpPr>
        <p:spPr>
          <a:xfrm>
            <a:off x="4869699" y="0"/>
            <a:ext cx="87055" cy="6858000"/>
          </a:xfrm>
          <a:prstGeom prst="rect">
            <a:avLst/>
          </a:prstGeom>
          <a:solidFill>
            <a:srgbClr val="3B8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90000"/>
                  <a:lumOff val="10000"/>
                </a:schemeClr>
              </a:solidFill>
            </a:endParaRPr>
          </a:p>
        </p:txBody>
      </p:sp>
      <p:pic>
        <p:nvPicPr>
          <p:cNvPr id="7" name="Picture 6" descr="A white and blue logo&#10;&#10;Description automatically generated">
            <a:extLst>
              <a:ext uri="{FF2B5EF4-FFF2-40B4-BE49-F238E27FC236}">
                <a16:creationId xmlns:a16="http://schemas.microsoft.com/office/drawing/2014/main" id="{C3A30440-65B1-86C8-2408-9D401198EA06}"/>
              </a:ext>
            </a:extLst>
          </p:cNvPr>
          <p:cNvPicPr>
            <a:picLocks noChangeAspect="1"/>
          </p:cNvPicPr>
          <p:nvPr/>
        </p:nvPicPr>
        <p:blipFill>
          <a:blip r:embed="rId2"/>
          <a:stretch>
            <a:fillRect/>
          </a:stretch>
        </p:blipFill>
        <p:spPr>
          <a:xfrm>
            <a:off x="1054745" y="2034463"/>
            <a:ext cx="2396172" cy="1435160"/>
          </a:xfrm>
          <a:prstGeom prst="rect">
            <a:avLst/>
          </a:prstGeom>
          <a:ln>
            <a:noFill/>
          </a:ln>
          <a:effectLst>
            <a:outerShdw blurRad="50800" dist="38100" dir="2700000">
              <a:srgbClr val="000000">
                <a:alpha val="40000"/>
              </a:srgbClr>
            </a:outerShdw>
          </a:effectLst>
        </p:spPr>
      </p:pic>
    </p:spTree>
    <p:extLst>
      <p:ext uri="{BB962C8B-B14F-4D97-AF65-F5344CB8AC3E}">
        <p14:creationId xmlns:p14="http://schemas.microsoft.com/office/powerpoint/2010/main" val="3746596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8648C41-BE3A-81B7-4677-11B298A64DDC}"/>
              </a:ext>
            </a:extLst>
          </p:cNvPr>
          <p:cNvSpPr>
            <a:spLocks noGrp="1"/>
          </p:cNvSpPr>
          <p:nvPr>
            <p:ph type="title"/>
          </p:nvPr>
        </p:nvSpPr>
        <p:spPr>
          <a:xfrm>
            <a:off x="489396" y="3424506"/>
            <a:ext cx="9394372" cy="2852737"/>
          </a:xfrm>
        </p:spPr>
        <p:txBody>
          <a:bodyPr>
            <a:normAutofit/>
          </a:bodyPr>
          <a:lstStyle/>
          <a:p>
            <a:pPr>
              <a:lnSpc>
                <a:spcPct val="100000"/>
              </a:lnSpc>
              <a:spcBef>
                <a:spcPts val="0"/>
              </a:spcBef>
            </a:pPr>
            <a:r>
              <a:rPr lang="en-US" sz="6000" b="1">
                <a:solidFill>
                  <a:schemeClr val="tx2">
                    <a:lumMod val="90000"/>
                    <a:lumOff val="10000"/>
                  </a:schemeClr>
                </a:solidFill>
                <a:latin typeface="Raleway"/>
                <a:ea typeface="Gadugi"/>
                <a:cs typeface="Segoe UI"/>
              </a:rPr>
              <a:t>How we will know we are making a difference</a:t>
            </a:r>
            <a:endParaRPr lang="en-US" sz="6000">
              <a:solidFill>
                <a:schemeClr val="tx2">
                  <a:lumMod val="90000"/>
                  <a:lumOff val="10000"/>
                </a:schemeClr>
              </a:solidFill>
              <a:latin typeface="Gadugi"/>
              <a:ea typeface="Gadugi"/>
            </a:endParaRPr>
          </a:p>
        </p:txBody>
      </p:sp>
    </p:spTree>
    <p:extLst>
      <p:ext uri="{BB962C8B-B14F-4D97-AF65-F5344CB8AC3E}">
        <p14:creationId xmlns:p14="http://schemas.microsoft.com/office/powerpoint/2010/main" val="3155761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9C977F3-3703-8929-3467-BCF1568FA7DD}"/>
              </a:ext>
            </a:extLst>
          </p:cNvPr>
          <p:cNvGraphicFramePr>
            <a:graphicFrameLocks noGrp="1"/>
          </p:cNvGraphicFramePr>
          <p:nvPr>
            <p:extLst>
              <p:ext uri="{D42A27DB-BD31-4B8C-83A1-F6EECF244321}">
                <p14:modId xmlns:p14="http://schemas.microsoft.com/office/powerpoint/2010/main" val="504439437"/>
              </p:ext>
            </p:extLst>
          </p:nvPr>
        </p:nvGraphicFramePr>
        <p:xfrm>
          <a:off x="230892" y="131132"/>
          <a:ext cx="11847693" cy="6498200"/>
        </p:xfrm>
        <a:graphic>
          <a:graphicData uri="http://schemas.openxmlformats.org/drawingml/2006/table">
            <a:tbl>
              <a:tblPr firstRow="1" bandRow="1">
                <a:tableStyleId>{5C22544A-7EE6-4342-B048-85BDC9FD1C3A}</a:tableStyleId>
              </a:tblPr>
              <a:tblGrid>
                <a:gridCol w="2367344">
                  <a:extLst>
                    <a:ext uri="{9D8B030D-6E8A-4147-A177-3AD203B41FA5}">
                      <a16:colId xmlns:a16="http://schemas.microsoft.com/office/drawing/2014/main" val="2219139516"/>
                    </a:ext>
                  </a:extLst>
                </a:gridCol>
                <a:gridCol w="5822750">
                  <a:extLst>
                    <a:ext uri="{9D8B030D-6E8A-4147-A177-3AD203B41FA5}">
                      <a16:colId xmlns:a16="http://schemas.microsoft.com/office/drawing/2014/main" val="462476008"/>
                    </a:ext>
                  </a:extLst>
                </a:gridCol>
                <a:gridCol w="3657599">
                  <a:extLst>
                    <a:ext uri="{9D8B030D-6E8A-4147-A177-3AD203B41FA5}">
                      <a16:colId xmlns:a16="http://schemas.microsoft.com/office/drawing/2014/main" val="2845460016"/>
                    </a:ext>
                  </a:extLst>
                </a:gridCol>
              </a:tblGrid>
              <a:tr h="1561524">
                <a:tc>
                  <a:txBody>
                    <a:bodyPr/>
                    <a:lstStyle/>
                    <a:p>
                      <a:pPr lvl="0">
                        <a:buNone/>
                      </a:pPr>
                      <a:r>
                        <a:rPr lang="en-GB" sz="1400" b="1" i="0" u="none" strike="noStrike" noProof="0">
                          <a:solidFill>
                            <a:schemeClr val="tx2">
                              <a:lumMod val="90000"/>
                              <a:lumOff val="10000"/>
                            </a:schemeClr>
                          </a:solidFill>
                          <a:latin typeface="Raleway"/>
                        </a:rPr>
                        <a:t>We will see increased  motivation across all our staff team, we will know this through: </a:t>
                      </a:r>
                      <a:endParaRPr lang="en-US" sz="1400">
                        <a:solidFill>
                          <a:schemeClr val="tx2">
                            <a:lumMod val="90000"/>
                            <a:lumOff val="10000"/>
                          </a:schemeClr>
                        </a:solidFill>
                        <a:latin typeface="Raleway"/>
                      </a:endParaRPr>
                    </a:p>
                  </a:txBody>
                  <a:tcPr anchor="ctr">
                    <a:lnL w="38100">
                      <a:solidFill>
                        <a:schemeClr val="bg1">
                          <a:lumMod val="85000"/>
                        </a:schemeClr>
                      </a:solidFill>
                    </a:lnL>
                    <a:lnR w="38100">
                      <a:solidFill>
                        <a:schemeClr val="bg1">
                          <a:lumMod val="85000"/>
                        </a:schemeClr>
                      </a:solidFill>
                    </a:lnR>
                    <a:lnT w="38100">
                      <a:solidFill>
                        <a:schemeClr val="bg1">
                          <a:lumMod val="85000"/>
                        </a:schemeClr>
                      </a:solidFill>
                    </a:lnT>
                    <a:lnB w="38100">
                      <a:solidFill>
                        <a:schemeClr val="bg1">
                          <a:lumMod val="85000"/>
                        </a:schemeClr>
                      </a:solidFill>
                    </a:lnB>
                    <a:solidFill>
                      <a:schemeClr val="bg1"/>
                    </a:solidFill>
                  </a:tcPr>
                </a:tc>
                <a:tc>
                  <a:txBody>
                    <a:bodyPr/>
                    <a:lstStyle/>
                    <a:p>
                      <a:pPr marL="448310" marR="0" lvl="0" indent="-228600" algn="l">
                        <a:lnSpc>
                          <a:spcPct val="114999"/>
                        </a:lnSpc>
                        <a:spcBef>
                          <a:spcPts val="0"/>
                        </a:spcBef>
                        <a:spcAft>
                          <a:spcPts val="0"/>
                        </a:spcAft>
                        <a:buClr>
                          <a:srgbClr val="FFFFFF"/>
                        </a:buClr>
                        <a:buFont typeface="Arial" panose="020B0604020202020204" pitchFamily="34" charset="0"/>
                        <a:buChar char="•"/>
                      </a:pPr>
                      <a:r>
                        <a:rPr lang="en-GB" sz="1400" b="0" i="0" u="none" strike="noStrike" noProof="0">
                          <a:solidFill>
                            <a:schemeClr val="tx1"/>
                          </a:solidFill>
                          <a:latin typeface="Raleway"/>
                        </a:rPr>
                        <a:t>improved </a:t>
                      </a:r>
                      <a:r>
                        <a:rPr lang="en-GB" sz="1400" b="1" i="0" u="none" strike="noStrike" noProof="0">
                          <a:solidFill>
                            <a:schemeClr val="tx1"/>
                          </a:solidFill>
                          <a:latin typeface="Raleway"/>
                        </a:rPr>
                        <a:t>engagement rates</a:t>
                      </a:r>
                      <a:r>
                        <a:rPr lang="en-GB" sz="1400" b="0" i="0" u="none" strike="noStrike" noProof="0">
                          <a:solidFill>
                            <a:schemeClr val="tx1"/>
                          </a:solidFill>
                          <a:latin typeface="Raleway"/>
                        </a:rPr>
                        <a:t> in staff survey and corporate engagement initiatives</a:t>
                      </a:r>
                      <a:endParaRPr lang="en-US" sz="1400" b="0" i="0" u="none" strike="noStrike" noProof="0">
                        <a:solidFill>
                          <a:schemeClr val="tx1"/>
                        </a:solidFill>
                        <a:latin typeface="Raleway"/>
                      </a:endParaRPr>
                    </a:p>
                    <a:p>
                      <a:pPr marL="448310" marR="0" lvl="0" indent="-228600" algn="l">
                        <a:lnSpc>
                          <a:spcPct val="114999"/>
                        </a:lnSpc>
                        <a:spcBef>
                          <a:spcPts val="0"/>
                        </a:spcBef>
                        <a:spcAft>
                          <a:spcPts val="0"/>
                        </a:spcAft>
                        <a:buClr>
                          <a:srgbClr val="FFFFFF"/>
                        </a:buClr>
                        <a:buFont typeface="Arial" panose="020B0604020202020204" pitchFamily="34" charset="0"/>
                        <a:buChar char="•"/>
                      </a:pPr>
                      <a:r>
                        <a:rPr lang="en-GB" sz="1400" b="0" i="0" u="none" strike="noStrike" noProof="0">
                          <a:solidFill>
                            <a:schemeClr val="tx1"/>
                          </a:solidFill>
                          <a:latin typeface="Raleway"/>
                        </a:rPr>
                        <a:t>improved </a:t>
                      </a:r>
                      <a:r>
                        <a:rPr lang="en-GB" sz="1400" b="1" i="0" u="none" strike="noStrike" noProof="0">
                          <a:solidFill>
                            <a:schemeClr val="tx1"/>
                          </a:solidFill>
                          <a:latin typeface="Raleway"/>
                        </a:rPr>
                        <a:t>employee satisfaction</a:t>
                      </a:r>
                      <a:r>
                        <a:rPr lang="en-GB" sz="1400" b="0" i="0" u="none" strike="noStrike" noProof="0">
                          <a:solidFill>
                            <a:schemeClr val="tx1"/>
                          </a:solidFill>
                          <a:latin typeface="Raleway"/>
                        </a:rPr>
                        <a:t> as reported in the annual staff survey</a:t>
                      </a:r>
                      <a:endParaRPr lang="en-US" sz="1400" b="0" i="0" u="none" strike="noStrike" noProof="0">
                        <a:solidFill>
                          <a:schemeClr val="tx1"/>
                        </a:solidFill>
                        <a:latin typeface="Raleway"/>
                      </a:endParaRPr>
                    </a:p>
                    <a:p>
                      <a:pPr marL="448310" marR="0" lvl="0" indent="-228600" algn="l">
                        <a:lnSpc>
                          <a:spcPct val="114999"/>
                        </a:lnSpc>
                        <a:spcBef>
                          <a:spcPts val="0"/>
                        </a:spcBef>
                        <a:spcAft>
                          <a:spcPts val="0"/>
                        </a:spcAft>
                        <a:buClr>
                          <a:srgbClr val="FFFFFF"/>
                        </a:buClr>
                        <a:buFont typeface="Arial" panose="020B0604020202020204" pitchFamily="34" charset="0"/>
                        <a:buChar char="•"/>
                      </a:pPr>
                      <a:r>
                        <a:rPr lang="en-GB" sz="1400" b="0" i="0" u="none" strike="noStrike" noProof="0">
                          <a:solidFill>
                            <a:schemeClr val="tx1"/>
                          </a:solidFill>
                          <a:latin typeface="Raleway"/>
                        </a:rPr>
                        <a:t>sustained improvement in </a:t>
                      </a:r>
                      <a:r>
                        <a:rPr lang="en-GB" sz="1400" b="1" i="0" u="none" strike="noStrike" noProof="0">
                          <a:solidFill>
                            <a:schemeClr val="tx1"/>
                          </a:solidFill>
                          <a:latin typeface="Raleway"/>
                        </a:rPr>
                        <a:t>key employee performance metrics</a:t>
                      </a:r>
                      <a:r>
                        <a:rPr lang="en-GB" sz="1400" b="0" i="0" u="none" strike="noStrike" noProof="0">
                          <a:solidFill>
                            <a:schemeClr val="tx1"/>
                          </a:solidFill>
                          <a:latin typeface="Raleway"/>
                        </a:rPr>
                        <a:t> </a:t>
                      </a:r>
                    </a:p>
                  </a:txBody>
                  <a:tcPr anchor="ctr">
                    <a:lnL w="38100">
                      <a:solidFill>
                        <a:schemeClr val="bg1">
                          <a:lumMod val="85000"/>
                        </a:schemeClr>
                      </a:solidFill>
                    </a:lnL>
                    <a:lnR w="38100">
                      <a:solidFill>
                        <a:schemeClr val="bg1">
                          <a:lumMod val="85000"/>
                        </a:schemeClr>
                      </a:solidFill>
                    </a:lnR>
                    <a:lnT w="38100">
                      <a:solidFill>
                        <a:schemeClr val="bg1">
                          <a:lumMod val="85000"/>
                        </a:schemeClr>
                      </a:solidFill>
                    </a:lnT>
                    <a:lnB w="38100">
                      <a:solidFill>
                        <a:schemeClr val="bg1">
                          <a:lumMod val="85000"/>
                        </a:schemeClr>
                      </a:solidFill>
                    </a:lnB>
                    <a:solidFill>
                      <a:schemeClr val="bg1"/>
                    </a:solidFill>
                  </a:tcPr>
                </a:tc>
                <a:tc>
                  <a:txBody>
                    <a:bodyPr/>
                    <a:lstStyle/>
                    <a:p>
                      <a:r>
                        <a:rPr lang="en-US" sz="1400" b="0">
                          <a:solidFill>
                            <a:schemeClr val="tx1"/>
                          </a:solidFill>
                          <a:latin typeface="Raleway"/>
                        </a:rPr>
                        <a:t>Staff survey response rate</a:t>
                      </a:r>
                    </a:p>
                    <a:p>
                      <a:pPr lvl="0">
                        <a:buNone/>
                      </a:pPr>
                      <a:r>
                        <a:rPr lang="en-US" sz="1400" b="0">
                          <a:solidFill>
                            <a:schemeClr val="tx1"/>
                          </a:solidFill>
                          <a:latin typeface="Raleway"/>
                        </a:rPr>
                        <a:t>Staff Survey in ENPS</a:t>
                      </a:r>
                    </a:p>
                    <a:p>
                      <a:pPr lvl="0">
                        <a:buNone/>
                      </a:pPr>
                      <a:r>
                        <a:rPr lang="en-US" sz="1400" b="0">
                          <a:solidFill>
                            <a:schemeClr val="tx1"/>
                          </a:solidFill>
                          <a:latin typeface="Raleway"/>
                        </a:rPr>
                        <a:t>Reduction in sickness absence</a:t>
                      </a:r>
                    </a:p>
                    <a:p>
                      <a:pPr lvl="0">
                        <a:buNone/>
                      </a:pPr>
                      <a:r>
                        <a:rPr lang="en-US" sz="1400" b="0">
                          <a:solidFill>
                            <a:schemeClr val="tx1"/>
                          </a:solidFill>
                          <a:latin typeface="Raleway"/>
                        </a:rPr>
                        <a:t>Reduction in upheld number of discrimination cases</a:t>
                      </a:r>
                    </a:p>
                    <a:p>
                      <a:pPr lvl="0">
                        <a:buNone/>
                      </a:pPr>
                      <a:endParaRPr lang="en-US" sz="1400" b="0">
                        <a:solidFill>
                          <a:schemeClr val="tx1"/>
                        </a:solidFill>
                        <a:latin typeface="Raleway"/>
                      </a:endParaRPr>
                    </a:p>
                  </a:txBody>
                  <a:tcPr anchor="ctr">
                    <a:lnL w="38100">
                      <a:solidFill>
                        <a:schemeClr val="bg1">
                          <a:lumMod val="85000"/>
                        </a:schemeClr>
                      </a:solidFill>
                    </a:lnL>
                    <a:lnR w="38100">
                      <a:solidFill>
                        <a:schemeClr val="bg1">
                          <a:lumMod val="85000"/>
                        </a:schemeClr>
                      </a:solidFill>
                    </a:lnR>
                    <a:lnT w="38100">
                      <a:solidFill>
                        <a:schemeClr val="bg1">
                          <a:lumMod val="85000"/>
                        </a:schemeClr>
                      </a:solidFill>
                    </a:lnT>
                    <a:lnB w="38100">
                      <a:solidFill>
                        <a:schemeClr val="bg1">
                          <a:lumMod val="85000"/>
                        </a:schemeClr>
                      </a:solidFill>
                    </a:lnB>
                    <a:solidFill>
                      <a:schemeClr val="bg1"/>
                    </a:solidFill>
                  </a:tcPr>
                </a:tc>
                <a:extLst>
                  <a:ext uri="{0D108BD9-81ED-4DB2-BD59-A6C34878D82A}">
                    <a16:rowId xmlns:a16="http://schemas.microsoft.com/office/drawing/2014/main" val="2955318516"/>
                  </a:ext>
                </a:extLst>
              </a:tr>
              <a:tr h="1561524">
                <a:tc>
                  <a:txBody>
                    <a:bodyPr/>
                    <a:lstStyle/>
                    <a:p>
                      <a:pPr lvl="0">
                        <a:buNone/>
                      </a:pPr>
                      <a:r>
                        <a:rPr lang="en-GB" sz="1400" b="1" i="0" u="none" strike="noStrike" noProof="0">
                          <a:solidFill>
                            <a:schemeClr val="tx2">
                              <a:lumMod val="90000"/>
                              <a:lumOff val="10000"/>
                            </a:schemeClr>
                          </a:solidFill>
                          <a:latin typeface="Raleway"/>
                        </a:rPr>
                        <a:t>As an employer of choice we will attract and retain a diversity of talented people, we will know this by:</a:t>
                      </a:r>
                    </a:p>
                  </a:txBody>
                  <a:tcPr anchor="ctr">
                    <a:lnL w="38100">
                      <a:solidFill>
                        <a:schemeClr val="bg1">
                          <a:lumMod val="85000"/>
                        </a:schemeClr>
                      </a:solidFill>
                    </a:lnL>
                    <a:lnR w="38100">
                      <a:solidFill>
                        <a:schemeClr val="bg1">
                          <a:lumMod val="85000"/>
                        </a:schemeClr>
                      </a:solidFill>
                    </a:lnR>
                    <a:lnT w="38100">
                      <a:solidFill>
                        <a:schemeClr val="bg1">
                          <a:lumMod val="85000"/>
                        </a:schemeClr>
                      </a:solidFill>
                    </a:lnT>
                    <a:lnB w="38100">
                      <a:solidFill>
                        <a:schemeClr val="bg1">
                          <a:lumMod val="85000"/>
                        </a:schemeClr>
                      </a:solidFill>
                    </a:lnB>
                    <a:solidFill>
                      <a:schemeClr val="bg1"/>
                    </a:solidFill>
                  </a:tcPr>
                </a:tc>
                <a:tc>
                  <a:txBody>
                    <a:bodyPr/>
                    <a:lstStyle/>
                    <a:p>
                      <a:pPr marL="608330" marR="0" lvl="0" indent="-388620" algn="l">
                        <a:lnSpc>
                          <a:spcPct val="114999"/>
                        </a:lnSpc>
                        <a:spcBef>
                          <a:spcPts val="0"/>
                        </a:spcBef>
                        <a:spcAft>
                          <a:spcPts val="0"/>
                        </a:spcAft>
                        <a:buClr>
                          <a:srgbClr val="000000"/>
                        </a:buClr>
                        <a:buFont typeface="Wingdings,Sans-Serif"/>
                        <a:buChar char="§"/>
                      </a:pPr>
                      <a:r>
                        <a:rPr lang="en-GB" sz="1400" b="0" i="0" u="none" strike="noStrike" noProof="0">
                          <a:solidFill>
                            <a:srgbClr val="434343"/>
                          </a:solidFill>
                          <a:latin typeface="Raleway"/>
                        </a:rPr>
                        <a:t>improved ability to </a:t>
                      </a:r>
                      <a:r>
                        <a:rPr lang="en-GB" sz="1400" b="1" i="0" u="none" strike="noStrike" noProof="0">
                          <a:solidFill>
                            <a:srgbClr val="434343"/>
                          </a:solidFill>
                          <a:latin typeface="Raleway"/>
                        </a:rPr>
                        <a:t>attract, recruit, retain talent</a:t>
                      </a:r>
                      <a:r>
                        <a:rPr lang="en-GB" sz="1400" b="0" i="0" u="none" strike="noStrike" noProof="0">
                          <a:solidFill>
                            <a:srgbClr val="434343"/>
                          </a:solidFill>
                          <a:latin typeface="Raleway"/>
                        </a:rPr>
                        <a:t> thus becoming an employer of choice</a:t>
                      </a:r>
                      <a:endParaRPr lang="en-US" sz="1400" b="0" i="0" u="none" strike="noStrike" noProof="0">
                        <a:solidFill>
                          <a:srgbClr val="000000"/>
                        </a:solidFill>
                        <a:latin typeface="Raleway"/>
                      </a:endParaRPr>
                    </a:p>
                    <a:p>
                      <a:pPr marL="608330" marR="0" lvl="0" indent="-388620" algn="l">
                        <a:lnSpc>
                          <a:spcPct val="114999"/>
                        </a:lnSpc>
                        <a:spcBef>
                          <a:spcPts val="0"/>
                        </a:spcBef>
                        <a:spcAft>
                          <a:spcPts val="1335"/>
                        </a:spcAft>
                        <a:buClr>
                          <a:srgbClr val="000000"/>
                        </a:buClr>
                        <a:buFont typeface="Wingdings,Sans-Serif"/>
                        <a:buChar char="§"/>
                      </a:pPr>
                      <a:r>
                        <a:rPr lang="en-GB" sz="1400" b="1" i="0" u="none" strike="noStrike" noProof="0">
                          <a:solidFill>
                            <a:srgbClr val="434343"/>
                          </a:solidFill>
                          <a:latin typeface="Raleway"/>
                        </a:rPr>
                        <a:t>increased diversity</a:t>
                      </a:r>
                      <a:r>
                        <a:rPr lang="en-GB" sz="1400" b="0" i="0" u="none" strike="noStrike" noProof="0">
                          <a:solidFill>
                            <a:srgbClr val="434343"/>
                          </a:solidFill>
                          <a:latin typeface="Raleway"/>
                        </a:rPr>
                        <a:t> in the organisation through career and succession planning, and the end-to-end recruitment process</a:t>
                      </a:r>
                      <a:endParaRPr lang="en-US" sz="1400">
                        <a:latin typeface="Raleway"/>
                      </a:endParaRPr>
                    </a:p>
                  </a:txBody>
                  <a:tcPr anchor="ctr">
                    <a:lnL w="38100">
                      <a:solidFill>
                        <a:schemeClr val="bg1">
                          <a:lumMod val="85000"/>
                        </a:schemeClr>
                      </a:solidFill>
                    </a:lnL>
                    <a:lnR w="38100">
                      <a:solidFill>
                        <a:schemeClr val="bg1">
                          <a:lumMod val="85000"/>
                        </a:schemeClr>
                      </a:solidFill>
                    </a:lnR>
                    <a:lnT w="38100">
                      <a:solidFill>
                        <a:schemeClr val="bg1">
                          <a:lumMod val="85000"/>
                        </a:schemeClr>
                      </a:solidFill>
                    </a:lnT>
                    <a:lnB w="38100">
                      <a:solidFill>
                        <a:schemeClr val="bg1">
                          <a:lumMod val="85000"/>
                        </a:schemeClr>
                      </a:solidFill>
                    </a:lnB>
                    <a:solidFill>
                      <a:schemeClr val="bg1"/>
                    </a:solidFill>
                  </a:tcPr>
                </a:tc>
                <a:tc>
                  <a:txBody>
                    <a:bodyPr/>
                    <a:lstStyle/>
                    <a:p>
                      <a:r>
                        <a:rPr lang="en-US" sz="1400" b="0">
                          <a:latin typeface="Raleway"/>
                        </a:rPr>
                        <a:t>Stablised Turnover rate/Turnover in line with national avg</a:t>
                      </a:r>
                    </a:p>
                    <a:p>
                      <a:pPr lvl="0">
                        <a:buNone/>
                      </a:pPr>
                      <a:r>
                        <a:rPr lang="en-US" sz="1400" b="0" strike="noStrike">
                          <a:latin typeface="Raleway"/>
                        </a:rPr>
                        <a:t>Internal progression</a:t>
                      </a:r>
                    </a:p>
                    <a:p>
                      <a:pPr lvl="0">
                        <a:buNone/>
                      </a:pPr>
                      <a:r>
                        <a:rPr lang="en-US" sz="1400" b="0" kern="1200" noProof="0">
                          <a:solidFill>
                            <a:srgbClr val="000000"/>
                          </a:solidFill>
                          <a:latin typeface="Raleway"/>
                          <a:ea typeface="+mn-ea"/>
                          <a:cs typeface="+mn-cs"/>
                        </a:rPr>
                        <a:t>Increased internal progression of Black, Asian &amp; Minority Ethnic staff and disabled staff</a:t>
                      </a:r>
                      <a:endParaRPr lang="en-US" sz="1400" b="0" kern="1200">
                        <a:solidFill>
                          <a:srgbClr val="000000"/>
                        </a:solidFill>
                        <a:latin typeface="Raleway"/>
                        <a:ea typeface="+mn-ea"/>
                        <a:cs typeface="+mn-cs"/>
                      </a:endParaRPr>
                    </a:p>
                    <a:p>
                      <a:pPr lvl="0">
                        <a:buNone/>
                      </a:pPr>
                      <a:r>
                        <a:rPr lang="en-US" sz="1400" b="0">
                          <a:latin typeface="Raleway"/>
                        </a:rPr>
                        <a:t>Increase in diversity in race and disability</a:t>
                      </a:r>
                    </a:p>
                  </a:txBody>
                  <a:tcPr anchor="ctr">
                    <a:lnL w="38100">
                      <a:solidFill>
                        <a:schemeClr val="bg1">
                          <a:lumMod val="85000"/>
                        </a:schemeClr>
                      </a:solidFill>
                    </a:lnL>
                    <a:lnR w="38100">
                      <a:solidFill>
                        <a:schemeClr val="bg1">
                          <a:lumMod val="85000"/>
                        </a:schemeClr>
                      </a:solidFill>
                    </a:lnR>
                    <a:lnT w="38100">
                      <a:solidFill>
                        <a:schemeClr val="bg1">
                          <a:lumMod val="85000"/>
                        </a:schemeClr>
                      </a:solidFill>
                    </a:lnT>
                    <a:lnB w="38100">
                      <a:solidFill>
                        <a:schemeClr val="bg1">
                          <a:lumMod val="85000"/>
                        </a:schemeClr>
                      </a:solidFill>
                    </a:lnB>
                    <a:solidFill>
                      <a:schemeClr val="bg1"/>
                    </a:solidFill>
                  </a:tcPr>
                </a:tc>
                <a:extLst>
                  <a:ext uri="{0D108BD9-81ED-4DB2-BD59-A6C34878D82A}">
                    <a16:rowId xmlns:a16="http://schemas.microsoft.com/office/drawing/2014/main" val="99299733"/>
                  </a:ext>
                </a:extLst>
              </a:tr>
              <a:tr h="1561524">
                <a:tc>
                  <a:txBody>
                    <a:bodyPr/>
                    <a:lstStyle/>
                    <a:p>
                      <a:pPr lvl="0">
                        <a:buNone/>
                      </a:pPr>
                      <a:r>
                        <a:rPr lang="en-GB" sz="1400" b="1" i="0" u="none" strike="noStrike" noProof="0">
                          <a:solidFill>
                            <a:schemeClr val="tx2">
                              <a:lumMod val="90000"/>
                              <a:lumOff val="10000"/>
                            </a:schemeClr>
                          </a:solidFill>
                          <a:latin typeface="Raleway"/>
                        </a:rPr>
                        <a:t>The experience of delivering our work will become more efficient and effective, we will know this through: </a:t>
                      </a:r>
                      <a:endParaRPr lang="en-US" sz="1400">
                        <a:solidFill>
                          <a:schemeClr val="tx2">
                            <a:lumMod val="90000"/>
                            <a:lumOff val="10000"/>
                          </a:schemeClr>
                        </a:solidFill>
                        <a:latin typeface="Raleway"/>
                      </a:endParaRPr>
                    </a:p>
                  </a:txBody>
                  <a:tcPr anchor="ctr">
                    <a:lnL w="38100">
                      <a:solidFill>
                        <a:schemeClr val="bg1">
                          <a:lumMod val="85000"/>
                        </a:schemeClr>
                      </a:solidFill>
                    </a:lnL>
                    <a:lnR w="38100">
                      <a:solidFill>
                        <a:schemeClr val="bg1">
                          <a:lumMod val="85000"/>
                        </a:schemeClr>
                      </a:solidFill>
                    </a:lnR>
                    <a:lnT w="38100">
                      <a:solidFill>
                        <a:schemeClr val="bg1">
                          <a:lumMod val="85000"/>
                        </a:schemeClr>
                      </a:solidFill>
                    </a:lnT>
                    <a:lnB w="38100">
                      <a:solidFill>
                        <a:schemeClr val="bg1">
                          <a:lumMod val="85000"/>
                        </a:schemeClr>
                      </a:solidFill>
                    </a:lnB>
                    <a:solidFill>
                      <a:schemeClr val="bg1"/>
                    </a:solidFill>
                  </a:tcPr>
                </a:tc>
                <a:tc>
                  <a:txBody>
                    <a:bodyPr/>
                    <a:lstStyle/>
                    <a:p>
                      <a:pPr marL="608330" marR="0" lvl="0" indent="-388620" algn="l">
                        <a:lnSpc>
                          <a:spcPct val="114999"/>
                        </a:lnSpc>
                        <a:spcBef>
                          <a:spcPts val="0"/>
                        </a:spcBef>
                        <a:spcAft>
                          <a:spcPts val="0"/>
                        </a:spcAft>
                        <a:buClr>
                          <a:srgbClr val="000000"/>
                        </a:buClr>
                        <a:buFont typeface="Wingdings,Sans-Serif"/>
                        <a:buChar char="§"/>
                      </a:pPr>
                      <a:r>
                        <a:rPr lang="en-GB" sz="1400" b="1" i="0" u="none" strike="noStrike" kern="1200" noProof="0">
                          <a:solidFill>
                            <a:srgbClr val="434343"/>
                          </a:solidFill>
                          <a:latin typeface="Raleway"/>
                          <a:ea typeface="+mn-ea"/>
                          <a:cs typeface="+mn-cs"/>
                        </a:rPr>
                        <a:t>Improved relationships</a:t>
                      </a:r>
                      <a:r>
                        <a:rPr lang="en-GB" sz="1400" b="0" i="0" u="none" strike="noStrike" kern="1200" noProof="0">
                          <a:solidFill>
                            <a:srgbClr val="434343"/>
                          </a:solidFill>
                          <a:latin typeface="Raleway"/>
                          <a:ea typeface="+mn-ea"/>
                          <a:cs typeface="+mn-cs"/>
                        </a:rPr>
                        <a:t> between staff and managers</a:t>
                      </a:r>
                      <a:endParaRPr lang="en-US" sz="1400" b="0" i="0" u="none" strike="noStrike" kern="1200" noProof="0">
                        <a:solidFill>
                          <a:srgbClr val="434343"/>
                        </a:solidFill>
                        <a:latin typeface="Raleway"/>
                        <a:ea typeface="+mn-ea"/>
                        <a:cs typeface="+mn-cs"/>
                      </a:endParaRPr>
                    </a:p>
                    <a:p>
                      <a:pPr marL="608330" marR="0" lvl="0" indent="-388620" algn="l">
                        <a:lnSpc>
                          <a:spcPct val="114999"/>
                        </a:lnSpc>
                        <a:spcBef>
                          <a:spcPts val="0"/>
                        </a:spcBef>
                        <a:spcAft>
                          <a:spcPts val="0"/>
                        </a:spcAft>
                        <a:buClr>
                          <a:srgbClr val="000000"/>
                        </a:buClr>
                        <a:buFont typeface="Wingdings,Sans-Serif"/>
                        <a:buChar char="§"/>
                      </a:pPr>
                      <a:r>
                        <a:rPr lang="en-GB" sz="1400" b="0" i="0" u="none" strike="noStrike" noProof="0">
                          <a:solidFill>
                            <a:srgbClr val="434343"/>
                          </a:solidFill>
                          <a:latin typeface="Raleway"/>
                        </a:rPr>
                        <a:t>all staff having access to the tools, knowledge and skills to be </a:t>
                      </a:r>
                      <a:r>
                        <a:rPr lang="en-GB" sz="1400" b="1" i="0" u="none" strike="noStrike" noProof="0">
                          <a:solidFill>
                            <a:srgbClr val="434343"/>
                          </a:solidFill>
                          <a:latin typeface="Raleway"/>
                        </a:rPr>
                        <a:t>successful at work and resilient to change</a:t>
                      </a:r>
                      <a:r>
                        <a:rPr lang="en-GB" sz="1400" b="0" i="0" u="none" strike="noStrike" noProof="0">
                          <a:solidFill>
                            <a:srgbClr val="434343"/>
                          </a:solidFill>
                          <a:latin typeface="Raleway"/>
                        </a:rPr>
                        <a:t>, with supportive managers</a:t>
                      </a:r>
                      <a:endParaRPr lang="en-US" sz="1400" b="0" i="0" u="none" strike="noStrike" noProof="0">
                        <a:solidFill>
                          <a:srgbClr val="000000"/>
                        </a:solidFill>
                        <a:latin typeface="Raleway"/>
                      </a:endParaRPr>
                    </a:p>
                    <a:p>
                      <a:pPr marL="608330" marR="0" lvl="0" indent="-388620" algn="l">
                        <a:lnSpc>
                          <a:spcPct val="114999"/>
                        </a:lnSpc>
                        <a:spcBef>
                          <a:spcPts val="0"/>
                        </a:spcBef>
                        <a:spcAft>
                          <a:spcPts val="0"/>
                        </a:spcAft>
                        <a:buClr>
                          <a:srgbClr val="000000"/>
                        </a:buClr>
                        <a:buFont typeface="Wingdings,Sans-Serif"/>
                        <a:buChar char="§"/>
                      </a:pPr>
                      <a:r>
                        <a:rPr lang="en-GB" sz="1400" b="1" i="0" u="none" strike="noStrike" noProof="0">
                          <a:solidFill>
                            <a:srgbClr val="434343"/>
                          </a:solidFill>
                          <a:latin typeface="Raleway"/>
                        </a:rPr>
                        <a:t>performance being well managed</a:t>
                      </a:r>
                      <a:r>
                        <a:rPr lang="en-GB" sz="1400" b="0" i="0" u="none" strike="noStrike" noProof="0">
                          <a:solidFill>
                            <a:srgbClr val="434343"/>
                          </a:solidFill>
                          <a:latin typeface="Raleway"/>
                        </a:rPr>
                        <a:t>, with all staff having up-to date development plans and timely, constructive 121s</a:t>
                      </a:r>
                      <a:endParaRPr lang="en-US" sz="1400">
                        <a:latin typeface="Raleway"/>
                      </a:endParaRPr>
                    </a:p>
                  </a:txBody>
                  <a:tcPr anchor="ctr">
                    <a:lnL w="38100">
                      <a:solidFill>
                        <a:schemeClr val="bg1">
                          <a:lumMod val="85000"/>
                        </a:schemeClr>
                      </a:solidFill>
                    </a:lnL>
                    <a:lnR w="38100">
                      <a:solidFill>
                        <a:schemeClr val="bg1">
                          <a:lumMod val="85000"/>
                        </a:schemeClr>
                      </a:solidFill>
                    </a:lnR>
                    <a:lnT w="38100">
                      <a:solidFill>
                        <a:schemeClr val="bg1">
                          <a:lumMod val="85000"/>
                        </a:schemeClr>
                      </a:solidFill>
                    </a:lnT>
                    <a:lnB w="38100">
                      <a:solidFill>
                        <a:schemeClr val="bg1">
                          <a:lumMod val="85000"/>
                        </a:schemeClr>
                      </a:solidFill>
                    </a:lnB>
                    <a:solidFill>
                      <a:schemeClr val="bg1"/>
                    </a:solidFill>
                  </a:tcPr>
                </a:tc>
                <a:tc>
                  <a:txBody>
                    <a:bodyPr/>
                    <a:lstStyle/>
                    <a:p>
                      <a:r>
                        <a:rPr lang="en-US" sz="1400" b="0">
                          <a:latin typeface="Raleway"/>
                        </a:rPr>
                        <a:t>Increase in staff having regular 121s</a:t>
                      </a:r>
                    </a:p>
                    <a:p>
                      <a:pPr lvl="0" algn="l">
                        <a:lnSpc>
                          <a:spcPct val="100000"/>
                        </a:lnSpc>
                        <a:spcBef>
                          <a:spcPts val="0"/>
                        </a:spcBef>
                        <a:spcAft>
                          <a:spcPts val="0"/>
                        </a:spcAft>
                        <a:buNone/>
                      </a:pPr>
                      <a:r>
                        <a:rPr lang="en-US" sz="1400" b="0" kern="1200" noProof="0">
                          <a:solidFill>
                            <a:srgbClr val="000000"/>
                          </a:solidFill>
                          <a:latin typeface="Raleway"/>
                          <a:ea typeface="+mn-ea"/>
                          <a:cs typeface="+mn-cs"/>
                        </a:rPr>
                        <a:t>Decrease in upheld manager related Employee Disputes</a:t>
                      </a:r>
                    </a:p>
                    <a:p>
                      <a:pPr lvl="0" algn="l">
                        <a:lnSpc>
                          <a:spcPct val="100000"/>
                        </a:lnSpc>
                        <a:spcBef>
                          <a:spcPts val="0"/>
                        </a:spcBef>
                        <a:spcAft>
                          <a:spcPts val="0"/>
                        </a:spcAft>
                        <a:buNone/>
                      </a:pPr>
                      <a:r>
                        <a:rPr lang="en-US" sz="1400" b="0" i="0" u="none" strike="noStrike" kern="1200" noProof="0">
                          <a:solidFill>
                            <a:srgbClr val="000000"/>
                          </a:solidFill>
                          <a:latin typeface="Raleway"/>
                        </a:rPr>
                        <a:t>Increase in staff feeling supported by their line managers</a:t>
                      </a:r>
                      <a:endParaRPr lang="en-US" sz="1400" b="0" i="0" u="none" strike="noStrike"/>
                    </a:p>
                    <a:p>
                      <a:pPr lvl="0">
                        <a:buNone/>
                      </a:pPr>
                      <a:endParaRPr lang="en-US" sz="1400" b="0">
                        <a:latin typeface="Raleway"/>
                      </a:endParaRPr>
                    </a:p>
                  </a:txBody>
                  <a:tcPr anchor="ctr">
                    <a:lnL w="38100">
                      <a:solidFill>
                        <a:schemeClr val="bg1">
                          <a:lumMod val="85000"/>
                        </a:schemeClr>
                      </a:solidFill>
                    </a:lnL>
                    <a:lnR w="38100">
                      <a:solidFill>
                        <a:schemeClr val="bg1">
                          <a:lumMod val="85000"/>
                        </a:schemeClr>
                      </a:solidFill>
                    </a:lnR>
                    <a:lnT w="38100">
                      <a:solidFill>
                        <a:schemeClr val="bg1">
                          <a:lumMod val="85000"/>
                        </a:schemeClr>
                      </a:solidFill>
                    </a:lnT>
                    <a:lnB w="38100">
                      <a:solidFill>
                        <a:schemeClr val="bg1">
                          <a:lumMod val="85000"/>
                        </a:schemeClr>
                      </a:solidFill>
                    </a:lnB>
                    <a:solidFill>
                      <a:schemeClr val="bg1"/>
                    </a:solidFill>
                  </a:tcPr>
                </a:tc>
                <a:extLst>
                  <a:ext uri="{0D108BD9-81ED-4DB2-BD59-A6C34878D82A}">
                    <a16:rowId xmlns:a16="http://schemas.microsoft.com/office/drawing/2014/main" val="701763640"/>
                  </a:ext>
                </a:extLst>
              </a:tr>
              <a:tr h="1614489">
                <a:tc>
                  <a:txBody>
                    <a:bodyPr/>
                    <a:lstStyle/>
                    <a:p>
                      <a:pPr lvl="0">
                        <a:buNone/>
                      </a:pPr>
                      <a:r>
                        <a:rPr lang="en-GB" sz="1400" b="1" i="0" u="none" strike="noStrike" noProof="0">
                          <a:solidFill>
                            <a:schemeClr val="tx2">
                              <a:lumMod val="90000"/>
                              <a:lumOff val="10000"/>
                            </a:schemeClr>
                          </a:solidFill>
                          <a:latin typeface="Raleway"/>
                        </a:rPr>
                        <a:t>Our leadership and management individually and collectively support our organisation to be successful, we will know this because:</a:t>
                      </a:r>
                      <a:endParaRPr lang="en-US" sz="1400">
                        <a:solidFill>
                          <a:schemeClr val="tx2">
                            <a:lumMod val="90000"/>
                            <a:lumOff val="10000"/>
                          </a:schemeClr>
                        </a:solidFill>
                        <a:latin typeface="Raleway"/>
                      </a:endParaRPr>
                    </a:p>
                  </a:txBody>
                  <a:tcPr anchor="ctr">
                    <a:lnL w="38100">
                      <a:solidFill>
                        <a:schemeClr val="bg1">
                          <a:lumMod val="85000"/>
                        </a:schemeClr>
                      </a:solidFill>
                    </a:lnL>
                    <a:lnR w="38100">
                      <a:solidFill>
                        <a:schemeClr val="bg1">
                          <a:lumMod val="85000"/>
                        </a:schemeClr>
                      </a:solidFill>
                    </a:lnR>
                    <a:lnT w="38100">
                      <a:solidFill>
                        <a:schemeClr val="bg1">
                          <a:lumMod val="85000"/>
                        </a:schemeClr>
                      </a:solidFill>
                    </a:lnT>
                    <a:lnB w="38100">
                      <a:solidFill>
                        <a:schemeClr val="bg1">
                          <a:lumMod val="85000"/>
                        </a:schemeClr>
                      </a:solidFill>
                    </a:lnB>
                    <a:solidFill>
                      <a:schemeClr val="bg1"/>
                    </a:solidFill>
                  </a:tcPr>
                </a:tc>
                <a:tc>
                  <a:txBody>
                    <a:bodyPr/>
                    <a:lstStyle/>
                    <a:p>
                      <a:pPr marL="608330" marR="0" lvl="0" indent="-388620" algn="l">
                        <a:lnSpc>
                          <a:spcPct val="114999"/>
                        </a:lnSpc>
                        <a:spcBef>
                          <a:spcPts val="0"/>
                        </a:spcBef>
                        <a:spcAft>
                          <a:spcPts val="0"/>
                        </a:spcAft>
                        <a:buClr>
                          <a:srgbClr val="000000"/>
                        </a:buClr>
                        <a:buFont typeface="Wingdings,Sans-Serif"/>
                        <a:buChar char="§"/>
                      </a:pPr>
                      <a:r>
                        <a:rPr lang="en-GB" sz="1400" b="0" i="0" u="none" strike="noStrike" noProof="0">
                          <a:solidFill>
                            <a:srgbClr val="434343"/>
                          </a:solidFill>
                          <a:latin typeface="Raleway"/>
                        </a:rPr>
                        <a:t>managers have the support they need to be </a:t>
                      </a:r>
                      <a:r>
                        <a:rPr lang="en-GB" sz="1400" b="1" i="0" u="none" strike="noStrike" noProof="0">
                          <a:solidFill>
                            <a:srgbClr val="434343"/>
                          </a:solidFill>
                          <a:latin typeface="Raleway"/>
                        </a:rPr>
                        <a:t>high-performing managers, </a:t>
                      </a:r>
                      <a:r>
                        <a:rPr lang="en-GB" sz="1400" b="0" i="0" u="none" strike="noStrike" noProof="0">
                          <a:solidFill>
                            <a:srgbClr val="434343"/>
                          </a:solidFill>
                          <a:latin typeface="Raleway"/>
                        </a:rPr>
                        <a:t>who understand and are fully supported in their role as a line manager</a:t>
                      </a:r>
                      <a:endParaRPr lang="en-US" sz="1400" b="0" i="0" u="none" strike="noStrike" noProof="0">
                        <a:solidFill>
                          <a:srgbClr val="000000"/>
                        </a:solidFill>
                        <a:latin typeface="Raleway"/>
                      </a:endParaRPr>
                    </a:p>
                    <a:p>
                      <a:pPr marL="608330" marR="0" lvl="0" indent="-388620" algn="l">
                        <a:lnSpc>
                          <a:spcPct val="114999"/>
                        </a:lnSpc>
                        <a:spcBef>
                          <a:spcPts val="0"/>
                        </a:spcBef>
                        <a:spcAft>
                          <a:spcPts val="0"/>
                        </a:spcAft>
                        <a:buClr>
                          <a:srgbClr val="000000"/>
                        </a:buClr>
                        <a:buFont typeface="Wingdings,Sans-Serif"/>
                        <a:buChar char="§"/>
                      </a:pPr>
                      <a:r>
                        <a:rPr lang="en-GB" sz="1400" b="0" i="0" u="none" strike="noStrike" noProof="0">
                          <a:solidFill>
                            <a:srgbClr val="434343"/>
                          </a:solidFill>
                          <a:latin typeface="Raleway"/>
                        </a:rPr>
                        <a:t>we have </a:t>
                      </a:r>
                      <a:r>
                        <a:rPr lang="en-GB" sz="1400" b="1" i="0" u="none" strike="noStrike" noProof="0">
                          <a:solidFill>
                            <a:srgbClr val="434343"/>
                          </a:solidFill>
                          <a:latin typeface="Raleway"/>
                        </a:rPr>
                        <a:t>greater diversity</a:t>
                      </a:r>
                      <a:r>
                        <a:rPr lang="en-GB" sz="1400" b="0" i="0" u="none" strike="noStrike" noProof="0">
                          <a:solidFill>
                            <a:srgbClr val="434343"/>
                          </a:solidFill>
                          <a:latin typeface="Raleway"/>
                        </a:rPr>
                        <a:t> represented across our leadership and management roles</a:t>
                      </a:r>
                      <a:endParaRPr lang="en-US" sz="1400" b="0" i="0" u="none" strike="noStrike" noProof="0">
                        <a:solidFill>
                          <a:srgbClr val="000000"/>
                        </a:solidFill>
                        <a:latin typeface="Raleway"/>
                      </a:endParaRPr>
                    </a:p>
                    <a:p>
                      <a:pPr marL="608330" marR="0" lvl="0" indent="-388620" algn="l">
                        <a:lnSpc>
                          <a:spcPct val="114999"/>
                        </a:lnSpc>
                        <a:spcBef>
                          <a:spcPts val="0"/>
                        </a:spcBef>
                        <a:spcAft>
                          <a:spcPts val="0"/>
                        </a:spcAft>
                        <a:buClr>
                          <a:srgbClr val="000000"/>
                        </a:buClr>
                        <a:buFont typeface="Wingdings,Sans-Serif"/>
                        <a:buChar char="§"/>
                      </a:pPr>
                      <a:r>
                        <a:rPr lang="en-GB" sz="1400" b="1" i="0" u="none" strike="noStrike" noProof="0">
                          <a:solidFill>
                            <a:srgbClr val="434343"/>
                          </a:solidFill>
                          <a:latin typeface="Raleway"/>
                        </a:rPr>
                        <a:t>leadership is recognised and celebrated at all levels of the organisation</a:t>
                      </a:r>
                      <a:endParaRPr lang="en-US" sz="1400">
                        <a:latin typeface="Raleway"/>
                      </a:endParaRPr>
                    </a:p>
                  </a:txBody>
                  <a:tcPr anchor="ctr">
                    <a:lnL w="38100">
                      <a:solidFill>
                        <a:schemeClr val="bg1">
                          <a:lumMod val="85000"/>
                        </a:schemeClr>
                      </a:solidFill>
                    </a:lnL>
                    <a:lnR w="38100">
                      <a:solidFill>
                        <a:schemeClr val="bg1">
                          <a:lumMod val="85000"/>
                        </a:schemeClr>
                      </a:solidFill>
                    </a:lnR>
                    <a:lnT w="38100">
                      <a:solidFill>
                        <a:schemeClr val="bg1">
                          <a:lumMod val="85000"/>
                        </a:schemeClr>
                      </a:solidFill>
                    </a:lnT>
                    <a:lnB w="38100">
                      <a:solidFill>
                        <a:schemeClr val="bg1">
                          <a:lumMod val="85000"/>
                        </a:schemeClr>
                      </a:solidFill>
                    </a:lnB>
                    <a:solidFill>
                      <a:schemeClr val="bg1"/>
                    </a:solidFill>
                  </a:tcPr>
                </a:tc>
                <a:tc>
                  <a:txBody>
                    <a:bodyPr/>
                    <a:lstStyle/>
                    <a:p>
                      <a:pPr lvl="0">
                        <a:buNone/>
                      </a:pPr>
                      <a:endParaRPr lang="en-US" sz="1400" b="0" kern="1200">
                        <a:solidFill>
                          <a:srgbClr val="000000"/>
                        </a:solidFill>
                        <a:latin typeface="Raleway"/>
                        <a:ea typeface="+mn-ea"/>
                        <a:cs typeface="+mn-cs"/>
                      </a:endParaRPr>
                    </a:p>
                    <a:p>
                      <a:pPr lvl="0">
                        <a:buNone/>
                      </a:pPr>
                      <a:r>
                        <a:rPr lang="en-US" sz="1400" b="0" kern="1200">
                          <a:solidFill>
                            <a:srgbClr val="000000"/>
                          </a:solidFill>
                          <a:latin typeface="Raleway"/>
                          <a:ea typeface="+mn-ea"/>
                          <a:cs typeface="+mn-cs"/>
                        </a:rPr>
                        <a:t>Increase in managers feeling supported by their line managers</a:t>
                      </a:r>
                    </a:p>
                    <a:p>
                      <a:pPr lvl="0">
                        <a:buNone/>
                      </a:pPr>
                      <a:r>
                        <a:rPr lang="en-US" sz="1400" b="0" kern="1200">
                          <a:solidFill>
                            <a:srgbClr val="000000"/>
                          </a:solidFill>
                          <a:latin typeface="Raleway"/>
                          <a:ea typeface="+mn-ea"/>
                          <a:cs typeface="+mn-cs"/>
                        </a:rPr>
                        <a:t>Increased diversity in senior leadership roles</a:t>
                      </a:r>
                    </a:p>
                    <a:p>
                      <a:pPr lvl="0">
                        <a:buNone/>
                      </a:pPr>
                      <a:r>
                        <a:rPr lang="en-US" sz="1400" b="0" kern="1200">
                          <a:solidFill>
                            <a:srgbClr val="000000"/>
                          </a:solidFill>
                          <a:latin typeface="Raleway"/>
                          <a:ea typeface="+mn-ea"/>
                          <a:cs typeface="+mn-cs"/>
                        </a:rPr>
                        <a:t>Improved diversity in leadership engagement</a:t>
                      </a:r>
                    </a:p>
                  </a:txBody>
                  <a:tcPr anchor="ctr">
                    <a:lnL w="38100">
                      <a:solidFill>
                        <a:schemeClr val="bg1">
                          <a:lumMod val="85000"/>
                        </a:schemeClr>
                      </a:solidFill>
                    </a:lnL>
                    <a:lnR w="38100">
                      <a:solidFill>
                        <a:schemeClr val="bg1">
                          <a:lumMod val="85000"/>
                        </a:schemeClr>
                      </a:solidFill>
                    </a:lnR>
                    <a:lnT w="38100">
                      <a:solidFill>
                        <a:schemeClr val="bg1">
                          <a:lumMod val="85000"/>
                        </a:schemeClr>
                      </a:solidFill>
                    </a:lnT>
                    <a:lnB w="38100">
                      <a:solidFill>
                        <a:schemeClr val="bg1">
                          <a:lumMod val="85000"/>
                        </a:schemeClr>
                      </a:solidFill>
                    </a:lnB>
                    <a:solidFill>
                      <a:schemeClr val="bg1"/>
                    </a:solidFill>
                  </a:tcPr>
                </a:tc>
                <a:extLst>
                  <a:ext uri="{0D108BD9-81ED-4DB2-BD59-A6C34878D82A}">
                    <a16:rowId xmlns:a16="http://schemas.microsoft.com/office/drawing/2014/main" val="429289924"/>
                  </a:ext>
                </a:extLst>
              </a:tr>
            </a:tbl>
          </a:graphicData>
        </a:graphic>
      </p:graphicFrame>
    </p:spTree>
    <p:extLst>
      <p:ext uri="{BB962C8B-B14F-4D97-AF65-F5344CB8AC3E}">
        <p14:creationId xmlns:p14="http://schemas.microsoft.com/office/powerpoint/2010/main" val="776719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2B2EC09-15FD-EA1C-9CA1-6A5DD5692106}"/>
              </a:ext>
            </a:extLst>
          </p:cNvPr>
          <p:cNvGrpSpPr/>
          <p:nvPr/>
        </p:nvGrpSpPr>
        <p:grpSpPr>
          <a:xfrm>
            <a:off x="7979519" y="5980498"/>
            <a:ext cx="3765914" cy="445753"/>
            <a:chOff x="5075887" y="300372"/>
            <a:chExt cx="3765914" cy="445753"/>
          </a:xfrm>
        </p:grpSpPr>
        <p:pic>
          <p:nvPicPr>
            <p:cNvPr id="11" name="Picture 10" descr="A picture containing text&#10;&#10;Description automatically generated">
              <a:extLst>
                <a:ext uri="{FF2B5EF4-FFF2-40B4-BE49-F238E27FC236}">
                  <a16:creationId xmlns:a16="http://schemas.microsoft.com/office/drawing/2014/main" id="{DD2CB5D6-68F3-239F-6DE7-6FB90BA21694}"/>
                </a:ext>
              </a:extLst>
            </p:cNvPr>
            <p:cNvPicPr>
              <a:picLocks noChangeAspect="1"/>
            </p:cNvPicPr>
            <p:nvPr/>
          </p:nvPicPr>
          <p:blipFill>
            <a:blip r:embed="rId3"/>
            <a:stretch>
              <a:fillRect/>
            </a:stretch>
          </p:blipFill>
          <p:spPr>
            <a:xfrm>
              <a:off x="5075887" y="300372"/>
              <a:ext cx="1791119" cy="445753"/>
            </a:xfrm>
            <a:prstGeom prst="rect">
              <a:avLst/>
            </a:prstGeom>
          </p:spPr>
        </p:pic>
        <p:pic>
          <p:nvPicPr>
            <p:cNvPr id="12" name="Picture 11">
              <a:extLst>
                <a:ext uri="{FF2B5EF4-FFF2-40B4-BE49-F238E27FC236}">
                  <a16:creationId xmlns:a16="http://schemas.microsoft.com/office/drawing/2014/main" id="{DC923C41-DA2A-FE93-2808-BDDB99BC8A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0002" y="300372"/>
              <a:ext cx="1861799" cy="433292"/>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id="{23CE8FAD-CC6F-3195-6632-55643101547B}"/>
              </a:ext>
            </a:extLst>
          </p:cNvPr>
          <p:cNvSpPr txBox="1"/>
          <p:nvPr/>
        </p:nvSpPr>
        <p:spPr>
          <a:xfrm>
            <a:off x="446567" y="6087697"/>
            <a:ext cx="2052083" cy="338554"/>
          </a:xfrm>
          <a:prstGeom prst="rect">
            <a:avLst/>
          </a:prstGeom>
          <a:noFill/>
        </p:spPr>
        <p:txBody>
          <a:bodyPr wrap="square" rtlCol="0">
            <a:spAutoFit/>
          </a:bodyPr>
          <a:lstStyle/>
          <a:p>
            <a:r>
              <a:rPr lang="en-GB" sz="1600" b="1">
                <a:latin typeface="Raleway" pitchFamily="2" charset="0"/>
              </a:rPr>
              <a:t>October 2024</a:t>
            </a:r>
          </a:p>
        </p:txBody>
      </p:sp>
    </p:spTree>
    <p:extLst>
      <p:ext uri="{BB962C8B-B14F-4D97-AF65-F5344CB8AC3E}">
        <p14:creationId xmlns:p14="http://schemas.microsoft.com/office/powerpoint/2010/main" val="3597158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B8026-F826-AADE-2B69-73041AE83656}"/>
              </a:ext>
            </a:extLst>
          </p:cNvPr>
          <p:cNvSpPr>
            <a:spLocks noGrp="1"/>
          </p:cNvSpPr>
          <p:nvPr>
            <p:ph type="title"/>
          </p:nvPr>
        </p:nvSpPr>
        <p:spPr>
          <a:xfrm>
            <a:off x="447239" y="53402"/>
            <a:ext cx="4728875" cy="1600200"/>
          </a:xfrm>
        </p:spPr>
        <p:txBody>
          <a:bodyPr>
            <a:noAutofit/>
          </a:bodyPr>
          <a:lstStyle/>
          <a:p>
            <a:r>
              <a:rPr lang="en-US" sz="4800" b="1">
                <a:latin typeface="Raleway" pitchFamily="2" charset="0"/>
                <a:ea typeface="Calibri Light"/>
                <a:cs typeface="Calibri Light"/>
              </a:rPr>
              <a:t>Manchester </a:t>
            </a:r>
            <a:br>
              <a:rPr lang="en-US" sz="4800" b="1">
                <a:latin typeface="Raleway" pitchFamily="2" charset="0"/>
                <a:ea typeface="Calibri Light"/>
                <a:cs typeface="Calibri Light"/>
              </a:rPr>
            </a:br>
            <a:r>
              <a:rPr lang="en-US" sz="4800" b="1">
                <a:latin typeface="Raleway" pitchFamily="2" charset="0"/>
                <a:ea typeface="Calibri Light"/>
                <a:cs typeface="Calibri Light"/>
              </a:rPr>
              <a:t>City Council</a:t>
            </a:r>
          </a:p>
        </p:txBody>
      </p:sp>
      <p:sp>
        <p:nvSpPr>
          <p:cNvPr id="3" name="Content Placeholder 2">
            <a:extLst>
              <a:ext uri="{FF2B5EF4-FFF2-40B4-BE49-F238E27FC236}">
                <a16:creationId xmlns:a16="http://schemas.microsoft.com/office/drawing/2014/main" id="{3C7E19C6-CABF-7F0E-9DFF-36F20EABF37F}"/>
              </a:ext>
            </a:extLst>
          </p:cNvPr>
          <p:cNvSpPr>
            <a:spLocks noGrp="1"/>
          </p:cNvSpPr>
          <p:nvPr>
            <p:ph idx="1"/>
          </p:nvPr>
        </p:nvSpPr>
        <p:spPr>
          <a:xfrm>
            <a:off x="5702729" y="297951"/>
            <a:ext cx="5652655" cy="6164494"/>
          </a:xfrm>
        </p:spPr>
        <p:txBody>
          <a:bodyPr>
            <a:normAutofit/>
          </a:bodyPr>
          <a:lstStyle/>
          <a:p>
            <a:pPr marL="0" indent="0">
              <a:lnSpc>
                <a:spcPct val="100000"/>
              </a:lnSpc>
              <a:buNone/>
            </a:pPr>
            <a:r>
              <a:rPr lang="en-US" sz="1200">
                <a:solidFill>
                  <a:srgbClr val="111111"/>
                </a:solidFill>
                <a:latin typeface="Raleway"/>
                <a:ea typeface="Calibri"/>
                <a:cs typeface="Arial"/>
              </a:rPr>
              <a:t>We </a:t>
            </a:r>
            <a:r>
              <a:rPr lang="en-US" sz="1200" err="1">
                <a:solidFill>
                  <a:srgbClr val="111111"/>
                </a:solidFill>
                <a:latin typeface="Raleway"/>
                <a:ea typeface="Calibri"/>
                <a:cs typeface="Arial"/>
              </a:rPr>
              <a:t>recognise</a:t>
            </a:r>
            <a:r>
              <a:rPr lang="en-US" sz="1200">
                <a:solidFill>
                  <a:srgbClr val="111111"/>
                </a:solidFill>
                <a:latin typeface="Raleway"/>
                <a:ea typeface="Calibri"/>
                <a:cs typeface="Arial"/>
              </a:rPr>
              <a:t> that the local government workforce continues to face challenges in terms of reduced government funding, increased pressure on services, delivering more with less combined with talent and skills shortages and challenges with competing with the private sector. This makes the challenge even harder, however, we are confident that our bold and ambitious strategy will ensure that the Council is an employer of choice and has the right capacity, capability and diversity to deliver for the residents of Manchester. </a:t>
            </a:r>
          </a:p>
          <a:p>
            <a:pPr marL="0" indent="0">
              <a:lnSpc>
                <a:spcPct val="100000"/>
              </a:lnSpc>
              <a:buNone/>
            </a:pPr>
            <a:r>
              <a:rPr lang="en-US" sz="1200">
                <a:solidFill>
                  <a:srgbClr val="111111"/>
                </a:solidFill>
                <a:latin typeface="Raleway"/>
                <a:ea typeface="Calibri"/>
                <a:cs typeface="Arial"/>
              </a:rPr>
              <a:t>Our Workforce strategy is an ambitious and dynamic plan with five strategic priorities aimed at building a talented, diverse, and thriving workforce capable of delivering excellent services and helping the Council meet its strategic goals. </a:t>
            </a:r>
            <a:r>
              <a:rPr lang="en-US" sz="1200">
                <a:solidFill>
                  <a:schemeClr val="tx1"/>
                </a:solidFill>
                <a:latin typeface="Raleway"/>
                <a:ea typeface="Calibri"/>
                <a:cs typeface="Arial"/>
              </a:rPr>
              <a:t>These priorities have been developed through understanding the challenges and opportunities that the Council faces, working with our Directorates to understand local priorities through annual workforce planning, understanding our workforce intelligence and staff survey findings and being clear about what we want the Council to look like in the future.</a:t>
            </a:r>
          </a:p>
          <a:p>
            <a:pPr marL="0" indent="0">
              <a:lnSpc>
                <a:spcPct val="100000"/>
              </a:lnSpc>
              <a:buNone/>
            </a:pPr>
            <a:r>
              <a:rPr lang="en-US" sz="1200">
                <a:solidFill>
                  <a:srgbClr val="111111"/>
                </a:solidFill>
                <a:latin typeface="Raleway"/>
                <a:ea typeface="Calibri"/>
                <a:cs typeface="Arial"/>
              </a:rPr>
              <a:t>It is important that our strategy also addresses the variety of factors that influence the Council and our people. These include changing priorities, increasing demands on our services, decreases in funding, new ways of working, emerging digital skills and technology, changes in the demography of residents and amendments to legislation which all require us to provide new or different services.</a:t>
            </a:r>
          </a:p>
          <a:p>
            <a:pPr>
              <a:lnSpc>
                <a:spcPct val="100000"/>
              </a:lnSpc>
            </a:pPr>
            <a:endParaRPr lang="en-US" sz="1200">
              <a:solidFill>
                <a:srgbClr val="111111"/>
              </a:solidFill>
              <a:latin typeface="Raleway"/>
              <a:ea typeface="Calibri"/>
              <a:cs typeface="Arial"/>
            </a:endParaRPr>
          </a:p>
          <a:p>
            <a:pPr marL="0" indent="0">
              <a:lnSpc>
                <a:spcPct val="100000"/>
              </a:lnSpc>
              <a:buNone/>
            </a:pPr>
            <a:endParaRPr lang="en-US" sz="1200">
              <a:solidFill>
                <a:srgbClr val="111111"/>
              </a:solidFill>
              <a:latin typeface="Raleway"/>
              <a:ea typeface="Calibri"/>
              <a:cs typeface="Arial"/>
            </a:endParaRPr>
          </a:p>
        </p:txBody>
      </p:sp>
      <p:sp>
        <p:nvSpPr>
          <p:cNvPr id="4" name="Content Placeholder 3">
            <a:extLst>
              <a:ext uri="{FF2B5EF4-FFF2-40B4-BE49-F238E27FC236}">
                <a16:creationId xmlns:a16="http://schemas.microsoft.com/office/drawing/2014/main" id="{50ED3089-AE36-F5CF-2479-FBC1969CB5C4}"/>
              </a:ext>
            </a:extLst>
          </p:cNvPr>
          <p:cNvSpPr>
            <a:spLocks noGrp="1"/>
          </p:cNvSpPr>
          <p:nvPr>
            <p:ph type="body" idx="2"/>
          </p:nvPr>
        </p:nvSpPr>
        <p:spPr>
          <a:xfrm>
            <a:off x="473704" y="1731120"/>
            <a:ext cx="5017512" cy="3730766"/>
          </a:xfrm>
        </p:spPr>
        <p:txBody>
          <a:bodyPr vert="horz" wrap="square" lIns="91440" tIns="45720" rIns="91440" bIns="45720" anchor="t" anchorCtr="0" compatLnSpc="1">
            <a:noAutofit/>
          </a:bodyPr>
          <a:lstStyle/>
          <a:p>
            <a:pPr>
              <a:lnSpc>
                <a:spcPct val="120000"/>
              </a:lnSpc>
            </a:pPr>
            <a:r>
              <a:rPr lang="en-US" sz="1300" b="1" dirty="0">
                <a:solidFill>
                  <a:srgbClr val="111111"/>
                </a:solidFill>
                <a:latin typeface="Raleway"/>
                <a:ea typeface="Calibri"/>
                <a:cs typeface="Calibri"/>
              </a:rPr>
              <a:t>At Manchester City Council, we take pride in our unique approach to local government, reflecting our city’s renowned diversity, creativity, culture, and passion.</a:t>
            </a:r>
            <a:endParaRPr lang="en-US" sz="1300" b="1" dirty="0">
              <a:latin typeface="Raleway"/>
            </a:endParaRPr>
          </a:p>
          <a:p>
            <a:pPr>
              <a:lnSpc>
                <a:spcPct val="120000"/>
              </a:lnSpc>
            </a:pPr>
            <a:r>
              <a:rPr lang="en-US" sz="1300" b="1" dirty="0">
                <a:solidFill>
                  <a:srgbClr val="111111"/>
                </a:solidFill>
                <a:latin typeface="Raleway"/>
                <a:ea typeface="Calibri"/>
                <a:cs typeface="Calibri"/>
              </a:rPr>
              <a:t>As one of the city’s largest employers, with over 8,000 staff who deliver more than 100 services, it’s crucial that we have a workforce strategy which ensures we have the right people with the right skills in the right place at the right time to serve Manchester’s residents effectively.</a:t>
            </a:r>
            <a:endParaRPr lang="en-US" sz="1300" b="1" dirty="0">
              <a:solidFill>
                <a:srgbClr val="111111"/>
              </a:solidFill>
              <a:latin typeface="Raleway"/>
            </a:endParaRPr>
          </a:p>
          <a:p>
            <a:pPr>
              <a:lnSpc>
                <a:spcPct val="120000"/>
              </a:lnSpc>
            </a:pPr>
            <a:r>
              <a:rPr lang="en-US" sz="1300" b="1" dirty="0">
                <a:solidFill>
                  <a:srgbClr val="111111"/>
                </a:solidFill>
                <a:latin typeface="Raleway"/>
                <a:ea typeface="Calibri"/>
                <a:cs typeface="Calibri"/>
              </a:rPr>
              <a:t>The Our Manchester Strategy sets out what residents, communities and businesses want the future of Manchester to look like, and the MCC Corporate Plan details the steps we need to take as an </a:t>
            </a:r>
            <a:r>
              <a:rPr lang="en-US" sz="1300" b="1" dirty="0" err="1">
                <a:solidFill>
                  <a:srgbClr val="111111"/>
                </a:solidFill>
                <a:latin typeface="Raleway"/>
                <a:ea typeface="Calibri"/>
                <a:cs typeface="Calibri"/>
              </a:rPr>
              <a:t>organisation</a:t>
            </a:r>
            <a:r>
              <a:rPr lang="en-US" sz="1300" b="1" dirty="0">
                <a:solidFill>
                  <a:srgbClr val="111111"/>
                </a:solidFill>
                <a:latin typeface="Raleway"/>
                <a:ea typeface="Calibri"/>
                <a:cs typeface="Calibri"/>
              </a:rPr>
              <a:t> to help in achieving this vision. </a:t>
            </a:r>
          </a:p>
          <a:p>
            <a:pPr>
              <a:lnSpc>
                <a:spcPct val="120000"/>
              </a:lnSpc>
            </a:pPr>
            <a:r>
              <a:rPr lang="en-US" sz="1300" b="1" dirty="0">
                <a:solidFill>
                  <a:srgbClr val="111111"/>
                </a:solidFill>
                <a:latin typeface="Raleway"/>
                <a:ea typeface="Calibri"/>
                <a:cs typeface="Calibri"/>
              </a:rPr>
              <a:t>Our people are our greatest asset, essential to realizing our strategic priorities and achieving our objectives. We celebrate the dedication, hard work, and talent of our staff, who have been instrumental in driving the Council’s progress and improvements.</a:t>
            </a:r>
            <a:endParaRPr lang="en-US" sz="1300" b="1" dirty="0">
              <a:solidFill>
                <a:srgbClr val="111111"/>
              </a:solidFill>
              <a:latin typeface="Raleway"/>
            </a:endParaRPr>
          </a:p>
          <a:p>
            <a:pPr>
              <a:lnSpc>
                <a:spcPct val="120000"/>
              </a:lnSpc>
            </a:pPr>
            <a:endParaRPr lang="en-US" sz="1300">
              <a:solidFill>
                <a:schemeClr val="tx1"/>
              </a:solidFill>
              <a:latin typeface="Aptos"/>
              <a:ea typeface="Calibri"/>
              <a:cs typeface="Calibri"/>
            </a:endParaRPr>
          </a:p>
        </p:txBody>
      </p:sp>
      <p:pic>
        <p:nvPicPr>
          <p:cNvPr id="5" name="Picture 4" descr="charterlogo_transparent.png">
            <a:extLst>
              <a:ext uri="{FF2B5EF4-FFF2-40B4-BE49-F238E27FC236}">
                <a16:creationId xmlns:a16="http://schemas.microsoft.com/office/drawing/2014/main" id="{FD70CE90-F5BE-907D-7B73-08EE79D43FD5}"/>
              </a:ext>
            </a:extLst>
          </p:cNvPr>
          <p:cNvPicPr>
            <a:picLocks noChangeAspect="1"/>
          </p:cNvPicPr>
          <p:nvPr/>
        </p:nvPicPr>
        <p:blipFill>
          <a:blip r:embed="rId2"/>
          <a:stretch>
            <a:fillRect/>
          </a:stretch>
        </p:blipFill>
        <p:spPr>
          <a:xfrm>
            <a:off x="5768607" y="4867944"/>
            <a:ext cx="1259251" cy="756450"/>
          </a:xfrm>
          <a:prstGeom prst="rect">
            <a:avLst/>
          </a:prstGeom>
        </p:spPr>
      </p:pic>
      <p:pic>
        <p:nvPicPr>
          <p:cNvPr id="6" name="Picture 5" descr="Disability-Confident-Leader-edit--tojpeg_1562080568405_x4.jpg">
            <a:extLst>
              <a:ext uri="{FF2B5EF4-FFF2-40B4-BE49-F238E27FC236}">
                <a16:creationId xmlns:a16="http://schemas.microsoft.com/office/drawing/2014/main" id="{CA83B1D6-EA6F-3A69-C6A4-01F5DC54B8F7}"/>
              </a:ext>
            </a:extLst>
          </p:cNvPr>
          <p:cNvPicPr>
            <a:picLocks noChangeAspect="1"/>
          </p:cNvPicPr>
          <p:nvPr/>
        </p:nvPicPr>
        <p:blipFill>
          <a:blip r:embed="rId3"/>
          <a:stretch>
            <a:fillRect/>
          </a:stretch>
        </p:blipFill>
        <p:spPr>
          <a:xfrm>
            <a:off x="10550825" y="4748675"/>
            <a:ext cx="1360715" cy="824771"/>
          </a:xfrm>
          <a:prstGeom prst="rect">
            <a:avLst/>
          </a:prstGeom>
        </p:spPr>
      </p:pic>
      <p:pic>
        <p:nvPicPr>
          <p:cNvPr id="7" name="Picture 6" descr="s300_Armed-Forces-covenant.jpg">
            <a:extLst>
              <a:ext uri="{FF2B5EF4-FFF2-40B4-BE49-F238E27FC236}">
                <a16:creationId xmlns:a16="http://schemas.microsoft.com/office/drawing/2014/main" id="{F979EC47-C3DD-0795-0F4E-9DD6931C0215}"/>
              </a:ext>
            </a:extLst>
          </p:cNvPr>
          <p:cNvPicPr>
            <a:picLocks noChangeAspect="1"/>
          </p:cNvPicPr>
          <p:nvPr/>
        </p:nvPicPr>
        <p:blipFill>
          <a:blip r:embed="rId4"/>
          <a:stretch>
            <a:fillRect/>
          </a:stretch>
        </p:blipFill>
        <p:spPr>
          <a:xfrm>
            <a:off x="8528494" y="5880930"/>
            <a:ext cx="946648" cy="635994"/>
          </a:xfrm>
          <a:prstGeom prst="rect">
            <a:avLst/>
          </a:prstGeom>
        </p:spPr>
      </p:pic>
      <p:pic>
        <p:nvPicPr>
          <p:cNvPr id="9" name="Picture 8" descr="TFN_FosteringFriendlyLogo_COLOUR.jpg">
            <a:extLst>
              <a:ext uri="{FF2B5EF4-FFF2-40B4-BE49-F238E27FC236}">
                <a16:creationId xmlns:a16="http://schemas.microsoft.com/office/drawing/2014/main" id="{630F35A2-8AD4-81F4-80F1-BE8EC3A02EE5}"/>
              </a:ext>
            </a:extLst>
          </p:cNvPr>
          <p:cNvPicPr>
            <a:picLocks noChangeAspect="1"/>
          </p:cNvPicPr>
          <p:nvPr/>
        </p:nvPicPr>
        <p:blipFill>
          <a:blip r:embed="rId5"/>
          <a:stretch>
            <a:fillRect/>
          </a:stretch>
        </p:blipFill>
        <p:spPr>
          <a:xfrm>
            <a:off x="7508300" y="4924193"/>
            <a:ext cx="1014872" cy="649600"/>
          </a:xfrm>
          <a:prstGeom prst="rect">
            <a:avLst/>
          </a:prstGeom>
        </p:spPr>
      </p:pic>
      <p:pic>
        <p:nvPicPr>
          <p:cNvPr id="10" name="Picture 9" descr="Image result for living wage logo">
            <a:extLst>
              <a:ext uri="{FF2B5EF4-FFF2-40B4-BE49-F238E27FC236}">
                <a16:creationId xmlns:a16="http://schemas.microsoft.com/office/drawing/2014/main" id="{72C36A71-4407-5DF6-3345-1EF87D1A23B6}"/>
              </a:ext>
            </a:extLst>
          </p:cNvPr>
          <p:cNvPicPr>
            <a:picLocks noChangeAspect="1"/>
          </p:cNvPicPr>
          <p:nvPr/>
        </p:nvPicPr>
        <p:blipFill>
          <a:blip r:embed="rId6"/>
          <a:stretch>
            <a:fillRect/>
          </a:stretch>
        </p:blipFill>
        <p:spPr>
          <a:xfrm>
            <a:off x="10796202" y="5836077"/>
            <a:ext cx="1106261" cy="688522"/>
          </a:xfrm>
          <a:prstGeom prst="rect">
            <a:avLst/>
          </a:prstGeom>
        </p:spPr>
      </p:pic>
      <p:pic>
        <p:nvPicPr>
          <p:cNvPr id="15" name="Picture 14">
            <a:extLst>
              <a:ext uri="{FF2B5EF4-FFF2-40B4-BE49-F238E27FC236}">
                <a16:creationId xmlns:a16="http://schemas.microsoft.com/office/drawing/2014/main" id="{FF813C94-F6F4-2540-EBEC-9DA661C481FD}"/>
              </a:ext>
            </a:extLst>
          </p:cNvPr>
          <p:cNvPicPr>
            <a:picLocks noChangeAspect="1"/>
          </p:cNvPicPr>
          <p:nvPr/>
        </p:nvPicPr>
        <p:blipFill>
          <a:blip r:embed="rId7"/>
          <a:stretch>
            <a:fillRect/>
          </a:stretch>
        </p:blipFill>
        <p:spPr>
          <a:xfrm>
            <a:off x="8840930" y="4805774"/>
            <a:ext cx="1287319" cy="762289"/>
          </a:xfrm>
          <a:prstGeom prst="rect">
            <a:avLst/>
          </a:prstGeom>
        </p:spPr>
      </p:pic>
      <p:pic>
        <p:nvPicPr>
          <p:cNvPr id="8" name="Picture 7" descr="A purple rectangle with white text&#10;&#10;AI-generated content may be incorrect.">
            <a:extLst>
              <a:ext uri="{FF2B5EF4-FFF2-40B4-BE49-F238E27FC236}">
                <a16:creationId xmlns:a16="http://schemas.microsoft.com/office/drawing/2014/main" id="{3410127F-C528-611C-B66F-133CB269C921}"/>
              </a:ext>
            </a:extLst>
          </p:cNvPr>
          <p:cNvPicPr>
            <a:picLocks noChangeAspect="1"/>
          </p:cNvPicPr>
          <p:nvPr/>
        </p:nvPicPr>
        <p:blipFill>
          <a:blip r:embed="rId8"/>
          <a:stretch>
            <a:fillRect/>
          </a:stretch>
        </p:blipFill>
        <p:spPr>
          <a:xfrm>
            <a:off x="5767388" y="6024563"/>
            <a:ext cx="2057400" cy="495300"/>
          </a:xfrm>
          <a:prstGeom prst="rect">
            <a:avLst/>
          </a:prstGeom>
        </p:spPr>
      </p:pic>
      <p:pic>
        <p:nvPicPr>
          <p:cNvPr id="12" name="Picture 11" descr="A group of people with yellow figures&#10;&#10;AI-generated content may be incorrect.">
            <a:extLst>
              <a:ext uri="{FF2B5EF4-FFF2-40B4-BE49-F238E27FC236}">
                <a16:creationId xmlns:a16="http://schemas.microsoft.com/office/drawing/2014/main" id="{AC88F28A-9FD7-4CFF-4306-2447F4A14946}"/>
              </a:ext>
            </a:extLst>
          </p:cNvPr>
          <p:cNvPicPr>
            <a:picLocks noChangeAspect="1"/>
          </p:cNvPicPr>
          <p:nvPr/>
        </p:nvPicPr>
        <p:blipFill>
          <a:blip r:embed="rId9"/>
          <a:stretch>
            <a:fillRect/>
          </a:stretch>
        </p:blipFill>
        <p:spPr>
          <a:xfrm>
            <a:off x="9977438" y="5819775"/>
            <a:ext cx="695325" cy="695325"/>
          </a:xfrm>
          <a:prstGeom prst="rect">
            <a:avLst/>
          </a:prstGeom>
        </p:spPr>
      </p:pic>
    </p:spTree>
    <p:extLst>
      <p:ext uri="{BB962C8B-B14F-4D97-AF65-F5344CB8AC3E}">
        <p14:creationId xmlns:p14="http://schemas.microsoft.com/office/powerpoint/2010/main" val="1070463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869BACB5-6CD8-01D3-151A-D283F331DC77}"/>
              </a:ext>
            </a:extLst>
          </p:cNvPr>
          <p:cNvSpPr/>
          <p:nvPr/>
        </p:nvSpPr>
        <p:spPr>
          <a:xfrm>
            <a:off x="4040372" y="892439"/>
            <a:ext cx="3806456" cy="5378318"/>
          </a:xfrm>
          <a:prstGeom prst="flowChartProcess">
            <a:avLst/>
          </a:prstGeom>
          <a:solidFill>
            <a:schemeClr val="tx2">
              <a:lumMod val="90000"/>
              <a:lumOff val="10000"/>
            </a:schemeClr>
          </a:solidFill>
          <a:ln>
            <a:noFill/>
          </a:ln>
          <a:effectLst>
            <a:outerShdw blurRad="63500" dist="38100" dir="2700000">
              <a:srgbClr val="00000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a:extLst>
              <a:ext uri="{FF2B5EF4-FFF2-40B4-BE49-F238E27FC236}">
                <a16:creationId xmlns:a16="http://schemas.microsoft.com/office/drawing/2014/main" id="{DA1D6BEF-5EC5-055B-6315-C5F79F3E4F88}"/>
              </a:ext>
            </a:extLst>
          </p:cNvPr>
          <p:cNvSpPr/>
          <p:nvPr/>
        </p:nvSpPr>
        <p:spPr>
          <a:xfrm>
            <a:off x="8067504" y="892439"/>
            <a:ext cx="3806457" cy="5378318"/>
          </a:xfrm>
          <a:prstGeom prst="flowChartProcess">
            <a:avLst/>
          </a:prstGeom>
          <a:ln>
            <a:noFill/>
          </a:ln>
          <a:effectLst>
            <a:outerShdw blurRad="63500" dist="38100" dir="2700000">
              <a:srgbClr val="00000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DBE2A0F-1BAC-B78F-7CB5-D01D9DC748FE}"/>
              </a:ext>
            </a:extLst>
          </p:cNvPr>
          <p:cNvSpPr>
            <a:spLocks noGrp="1"/>
          </p:cNvSpPr>
          <p:nvPr>
            <p:ph type="title" idx="4294967295"/>
          </p:nvPr>
        </p:nvSpPr>
        <p:spPr>
          <a:xfrm>
            <a:off x="0" y="2980859"/>
            <a:ext cx="3806456" cy="1201478"/>
          </a:xfrm>
          <a:noFill/>
        </p:spPr>
        <p:txBody>
          <a:bodyPr vert="horz" wrap="square" lIns="91440" tIns="45720" rIns="91440" bIns="45720" anchor="ctr" anchorCtr="0" compatLnSpc="1">
            <a:noAutofit/>
          </a:bodyPr>
          <a:lstStyle/>
          <a:p>
            <a:pPr algn="ctr">
              <a:lnSpc>
                <a:spcPct val="100000"/>
              </a:lnSpc>
            </a:pPr>
            <a:r>
              <a:rPr lang="en-US" sz="3800" dirty="0">
                <a:solidFill>
                  <a:schemeClr val="tx1"/>
                </a:solidFill>
                <a:latin typeface="Raleway" pitchFamily="2" charset="0"/>
                <a:cs typeface="Poppins Black" panose="020B0502040204020203" pitchFamily="2" charset="0"/>
              </a:rPr>
              <a:t>Our vision is for </a:t>
            </a:r>
            <a:r>
              <a:rPr lang="en-US" sz="3200" b="1" dirty="0">
                <a:solidFill>
                  <a:srgbClr val="3B8F99"/>
                </a:solidFill>
                <a:latin typeface="Raleway" pitchFamily="2" charset="0"/>
                <a:cs typeface="Poppins Black" panose="020B0502040204020203" pitchFamily="2" charset="0"/>
              </a:rPr>
              <a:t>good</a:t>
            </a:r>
            <a:r>
              <a:rPr lang="en-US" sz="3200" b="1" dirty="0">
                <a:solidFill>
                  <a:schemeClr val="tx1"/>
                </a:solidFill>
                <a:latin typeface="Raleway" pitchFamily="2" charset="0"/>
                <a:cs typeface="Poppins Black" panose="020B0502040204020203" pitchFamily="2" charset="0"/>
              </a:rPr>
              <a:t> work in a </a:t>
            </a:r>
            <a:r>
              <a:rPr lang="en-US" sz="3200" b="1" dirty="0">
                <a:solidFill>
                  <a:srgbClr val="3B8F99"/>
                </a:solidFill>
                <a:latin typeface="Raleway" pitchFamily="2" charset="0"/>
                <a:cs typeface="Poppins Black" panose="020B0502040204020203" pitchFamily="2" charset="0"/>
              </a:rPr>
              <a:t>great</a:t>
            </a:r>
            <a:r>
              <a:rPr lang="en-US" sz="3200" b="1" dirty="0">
                <a:solidFill>
                  <a:schemeClr val="tx1"/>
                </a:solidFill>
                <a:latin typeface="Raleway" pitchFamily="2" charset="0"/>
                <a:cs typeface="Poppins Black" panose="020B0502040204020203" pitchFamily="2" charset="0"/>
              </a:rPr>
              <a:t> city council</a:t>
            </a:r>
            <a:endParaRPr lang="en-US" sz="3800" b="1" dirty="0">
              <a:solidFill>
                <a:schemeClr val="tx1"/>
              </a:solidFill>
              <a:latin typeface="Raleway" pitchFamily="2" charset="0"/>
              <a:cs typeface="Poppins Black" panose="020B0502040204020203" pitchFamily="2" charset="0"/>
            </a:endParaRPr>
          </a:p>
        </p:txBody>
      </p:sp>
      <p:sp>
        <p:nvSpPr>
          <p:cNvPr id="5" name="TextBox 4">
            <a:extLst>
              <a:ext uri="{FF2B5EF4-FFF2-40B4-BE49-F238E27FC236}">
                <a16:creationId xmlns:a16="http://schemas.microsoft.com/office/drawing/2014/main" id="{44384590-2A69-4C91-263D-561CB9D0741A}"/>
              </a:ext>
            </a:extLst>
          </p:cNvPr>
          <p:cNvSpPr txBox="1"/>
          <p:nvPr/>
        </p:nvSpPr>
        <p:spPr>
          <a:xfrm>
            <a:off x="4261048" y="1011849"/>
            <a:ext cx="3319965" cy="51552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ts val="600"/>
              </a:spcBef>
              <a:spcAft>
                <a:spcPts val="1200"/>
              </a:spcAft>
            </a:pPr>
            <a:r>
              <a:rPr lang="en-GB" sz="2000" b="1" dirty="0">
                <a:solidFill>
                  <a:schemeClr val="bg1"/>
                </a:solidFill>
                <a:latin typeface="Raleway"/>
                <a:cs typeface="Arial"/>
              </a:rPr>
              <a:t>GOOD WORK</a:t>
            </a:r>
            <a:endParaRPr lang="en-GB" sz="2000" dirty="0">
              <a:solidFill>
                <a:schemeClr val="bg1"/>
              </a:solidFill>
              <a:latin typeface="Raleway"/>
              <a:cs typeface="Arial"/>
            </a:endParaRPr>
          </a:p>
          <a:p>
            <a:pPr marL="285750" indent="-285750">
              <a:spcBef>
                <a:spcPts val="600"/>
              </a:spcBef>
              <a:spcAft>
                <a:spcPts val="600"/>
              </a:spcAft>
              <a:buFont typeface="Wingdings" panose="05000000000000000000" pitchFamily="2" charset="2"/>
              <a:buChar char="§"/>
            </a:pPr>
            <a:r>
              <a:rPr lang="en-GB" sz="1600" dirty="0">
                <a:solidFill>
                  <a:schemeClr val="bg1"/>
                </a:solidFill>
                <a:latin typeface="Raleway"/>
                <a:cs typeface="Arial"/>
              </a:rPr>
              <a:t>Delivering high quality services for residents and communities</a:t>
            </a:r>
          </a:p>
          <a:p>
            <a:pPr marL="285750" indent="-285750">
              <a:spcBef>
                <a:spcPts val="600"/>
              </a:spcBef>
              <a:spcAft>
                <a:spcPts val="600"/>
              </a:spcAft>
              <a:buFont typeface="Wingdings" panose="05000000000000000000" pitchFamily="2" charset="2"/>
              <a:buChar char="§"/>
            </a:pPr>
            <a:r>
              <a:rPr lang="en-GB" sz="1600" dirty="0">
                <a:solidFill>
                  <a:schemeClr val="bg1"/>
                </a:solidFill>
                <a:latin typeface="Raleway"/>
                <a:cs typeface="Arial"/>
              </a:rPr>
              <a:t>Fairness and equity</a:t>
            </a:r>
            <a:r>
              <a:rPr lang="en-US" sz="1600" dirty="0">
                <a:solidFill>
                  <a:schemeClr val="bg1"/>
                </a:solidFill>
                <a:latin typeface="Raleway"/>
                <a:cs typeface="Arial"/>
              </a:rPr>
              <a:t>​</a:t>
            </a:r>
          </a:p>
          <a:p>
            <a:pPr marL="285750" indent="-285750">
              <a:spcBef>
                <a:spcPts val="600"/>
              </a:spcBef>
              <a:spcAft>
                <a:spcPts val="600"/>
              </a:spcAft>
              <a:buFont typeface="Wingdings" panose="05000000000000000000" pitchFamily="2" charset="2"/>
              <a:buChar char="§"/>
            </a:pPr>
            <a:r>
              <a:rPr lang="en-GB" sz="1600" dirty="0">
                <a:solidFill>
                  <a:schemeClr val="bg1"/>
                </a:solidFill>
                <a:latin typeface="Raleway"/>
                <a:cs typeface="Arial"/>
              </a:rPr>
              <a:t>Health and well being</a:t>
            </a:r>
            <a:r>
              <a:rPr lang="en-US" sz="1600" dirty="0">
                <a:solidFill>
                  <a:schemeClr val="bg1"/>
                </a:solidFill>
                <a:latin typeface="Raleway"/>
                <a:cs typeface="Arial"/>
              </a:rPr>
              <a:t>​</a:t>
            </a:r>
          </a:p>
          <a:p>
            <a:pPr marL="285750" indent="-285750">
              <a:spcBef>
                <a:spcPts val="600"/>
              </a:spcBef>
              <a:spcAft>
                <a:spcPts val="600"/>
              </a:spcAft>
              <a:buFont typeface="Wingdings" panose="05000000000000000000" pitchFamily="2" charset="2"/>
              <a:buChar char="§"/>
            </a:pPr>
            <a:r>
              <a:rPr lang="en-GB" sz="1600" dirty="0">
                <a:solidFill>
                  <a:schemeClr val="bg1"/>
                </a:solidFill>
                <a:latin typeface="Raleway"/>
                <a:cs typeface="Arial"/>
              </a:rPr>
              <a:t>Meeting outcomes</a:t>
            </a:r>
          </a:p>
          <a:p>
            <a:pPr marL="285750" indent="-285750">
              <a:spcBef>
                <a:spcPts val="600"/>
              </a:spcBef>
              <a:spcAft>
                <a:spcPts val="600"/>
              </a:spcAft>
              <a:buFont typeface="Wingdings" panose="05000000000000000000" pitchFamily="2" charset="2"/>
              <a:buChar char="§"/>
            </a:pPr>
            <a:r>
              <a:rPr lang="en-GB" sz="1600" dirty="0">
                <a:solidFill>
                  <a:schemeClr val="bg1"/>
                </a:solidFill>
                <a:latin typeface="Raleway"/>
                <a:cs typeface="Arial"/>
              </a:rPr>
              <a:t>Employee voice heard</a:t>
            </a:r>
            <a:r>
              <a:rPr lang="en-US" sz="1600" dirty="0">
                <a:solidFill>
                  <a:schemeClr val="bg1"/>
                </a:solidFill>
                <a:latin typeface="Raleway"/>
                <a:cs typeface="Arial"/>
              </a:rPr>
              <a:t>​</a:t>
            </a:r>
          </a:p>
          <a:p>
            <a:pPr marL="285750" indent="-285750">
              <a:spcBef>
                <a:spcPts val="600"/>
              </a:spcBef>
              <a:spcAft>
                <a:spcPts val="600"/>
              </a:spcAft>
              <a:buFont typeface="Wingdings" panose="05000000000000000000" pitchFamily="2" charset="2"/>
              <a:buChar char="§"/>
            </a:pPr>
            <a:r>
              <a:rPr lang="en-GB" sz="1600" dirty="0">
                <a:solidFill>
                  <a:schemeClr val="bg1"/>
                </a:solidFill>
                <a:latin typeface="Raleway"/>
                <a:cs typeface="Arial"/>
              </a:rPr>
              <a:t>Nature of work and supervision (autonomy, job design, good management)</a:t>
            </a:r>
            <a:r>
              <a:rPr lang="en-US" sz="1600" dirty="0">
                <a:solidFill>
                  <a:schemeClr val="bg1"/>
                </a:solidFill>
                <a:latin typeface="Raleway"/>
                <a:cs typeface="Arial"/>
              </a:rPr>
              <a:t>​</a:t>
            </a:r>
          </a:p>
          <a:p>
            <a:pPr marL="285750" indent="-285750">
              <a:spcBef>
                <a:spcPts val="600"/>
              </a:spcBef>
              <a:spcAft>
                <a:spcPts val="600"/>
              </a:spcAft>
              <a:buFont typeface="Wingdings" panose="05000000000000000000" pitchFamily="2" charset="2"/>
              <a:buChar char="§"/>
            </a:pPr>
            <a:r>
              <a:rPr lang="en-GB" sz="1600" dirty="0">
                <a:solidFill>
                  <a:schemeClr val="bg1"/>
                </a:solidFill>
                <a:latin typeface="Raleway"/>
                <a:cs typeface="Arial"/>
              </a:rPr>
              <a:t>Cohesion and psychological safety (teamwork)</a:t>
            </a:r>
            <a:r>
              <a:rPr lang="en-US" sz="1600" dirty="0">
                <a:solidFill>
                  <a:schemeClr val="bg1"/>
                </a:solidFill>
                <a:latin typeface="Raleway"/>
                <a:cs typeface="Arial"/>
              </a:rPr>
              <a:t>​</a:t>
            </a:r>
          </a:p>
          <a:p>
            <a:pPr marL="285750" indent="-285750">
              <a:spcBef>
                <a:spcPts val="600"/>
              </a:spcBef>
              <a:spcAft>
                <a:spcPts val="600"/>
              </a:spcAft>
              <a:buFont typeface="Wingdings" panose="05000000000000000000" pitchFamily="2" charset="2"/>
              <a:buChar char="§"/>
            </a:pPr>
            <a:r>
              <a:rPr lang="en-GB" sz="1600" dirty="0">
                <a:solidFill>
                  <a:schemeClr val="bg1"/>
                </a:solidFill>
                <a:latin typeface="Raleway"/>
                <a:cs typeface="Arial"/>
              </a:rPr>
              <a:t>Work/life balance and integration</a:t>
            </a:r>
            <a:r>
              <a:rPr lang="en-US" sz="1600" dirty="0">
                <a:solidFill>
                  <a:schemeClr val="bg1"/>
                </a:solidFill>
                <a:latin typeface="Raleway"/>
                <a:cs typeface="Arial"/>
              </a:rPr>
              <a:t>​</a:t>
            </a:r>
          </a:p>
        </p:txBody>
      </p:sp>
      <p:sp>
        <p:nvSpPr>
          <p:cNvPr id="7" name="TextBox 6">
            <a:extLst>
              <a:ext uri="{FF2B5EF4-FFF2-40B4-BE49-F238E27FC236}">
                <a16:creationId xmlns:a16="http://schemas.microsoft.com/office/drawing/2014/main" id="{5B916625-739A-0DEE-16EC-437E9FF04496}"/>
              </a:ext>
            </a:extLst>
          </p:cNvPr>
          <p:cNvSpPr txBox="1"/>
          <p:nvPr/>
        </p:nvSpPr>
        <p:spPr>
          <a:xfrm>
            <a:off x="8163197" y="1001215"/>
            <a:ext cx="3319965" cy="33085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lvl="1" algn="ctr">
              <a:spcBef>
                <a:spcPts val="600"/>
              </a:spcBef>
              <a:spcAft>
                <a:spcPts val="1200"/>
              </a:spcAft>
            </a:pPr>
            <a:r>
              <a:rPr lang="en-GB" sz="2000" b="1">
                <a:solidFill>
                  <a:schemeClr val="bg1"/>
                </a:solidFill>
                <a:latin typeface="Raleway"/>
                <a:cs typeface="Arial"/>
              </a:rPr>
              <a:t>GREAT CITY COUNCIL</a:t>
            </a:r>
            <a:endParaRPr lang="en-US" sz="2000">
              <a:solidFill>
                <a:schemeClr val="bg1"/>
              </a:solidFill>
              <a:latin typeface="Aptos" panose="02110004020202020204"/>
              <a:cs typeface="Arial"/>
            </a:endParaRPr>
          </a:p>
          <a:p>
            <a:pPr lvl="1" indent="-285750">
              <a:spcBef>
                <a:spcPts val="600"/>
              </a:spcBef>
              <a:spcAft>
                <a:spcPts val="600"/>
              </a:spcAft>
              <a:buFont typeface="Wingdings" panose="05000000000000000000" pitchFamily="2" charset="2"/>
              <a:buChar char="§"/>
            </a:pPr>
            <a:r>
              <a:rPr lang="en-GB" sz="1600">
                <a:solidFill>
                  <a:schemeClr val="bg1"/>
                </a:solidFill>
                <a:latin typeface="Raleway"/>
                <a:cs typeface="Arial"/>
              </a:rPr>
              <a:t>Representative of the communities we serve at all levels</a:t>
            </a:r>
            <a:r>
              <a:rPr lang="en-US" sz="1600">
                <a:solidFill>
                  <a:schemeClr val="bg1"/>
                </a:solidFill>
                <a:latin typeface="Raleway"/>
                <a:cs typeface="Arial"/>
              </a:rPr>
              <a:t> </a:t>
            </a:r>
          </a:p>
          <a:p>
            <a:pPr lvl="1" indent="-285750">
              <a:spcBef>
                <a:spcPts val="600"/>
              </a:spcBef>
              <a:spcAft>
                <a:spcPts val="600"/>
              </a:spcAft>
              <a:buFont typeface="Wingdings" panose="05000000000000000000" pitchFamily="2" charset="2"/>
              <a:buChar char="§"/>
            </a:pPr>
            <a:r>
              <a:rPr lang="en-GB" sz="1600">
                <a:solidFill>
                  <a:schemeClr val="bg1"/>
                </a:solidFill>
                <a:latin typeface="Raleway"/>
                <a:cs typeface="Arial"/>
              </a:rPr>
              <a:t>Our Manchester Strategy and behaviours</a:t>
            </a:r>
            <a:endParaRPr lang="en-US" sz="1600">
              <a:solidFill>
                <a:schemeClr val="bg1"/>
              </a:solidFill>
              <a:latin typeface="Raleway"/>
              <a:cs typeface="Arial"/>
            </a:endParaRPr>
          </a:p>
          <a:p>
            <a:pPr lvl="1" indent="-285750">
              <a:spcBef>
                <a:spcPts val="600"/>
              </a:spcBef>
              <a:spcAft>
                <a:spcPts val="600"/>
              </a:spcAft>
              <a:buFont typeface="Wingdings" panose="05000000000000000000" pitchFamily="2" charset="2"/>
              <a:buChar char="§"/>
            </a:pPr>
            <a:r>
              <a:rPr lang="en-GB" sz="1600">
                <a:solidFill>
                  <a:schemeClr val="bg1"/>
                </a:solidFill>
                <a:latin typeface="Raleway"/>
                <a:cs typeface="Arial"/>
              </a:rPr>
              <a:t>Culture – trust and accountability</a:t>
            </a:r>
            <a:endParaRPr lang="en-US" sz="1600">
              <a:solidFill>
                <a:schemeClr val="bg1"/>
              </a:solidFill>
              <a:latin typeface="Raleway"/>
              <a:cs typeface="Arial"/>
            </a:endParaRPr>
          </a:p>
          <a:p>
            <a:pPr lvl="1" indent="-285750">
              <a:spcBef>
                <a:spcPts val="600"/>
              </a:spcBef>
              <a:spcAft>
                <a:spcPts val="600"/>
              </a:spcAft>
              <a:buFont typeface="Wingdings" panose="05000000000000000000" pitchFamily="2" charset="2"/>
              <a:buChar char="§"/>
            </a:pPr>
            <a:r>
              <a:rPr lang="en-GB" sz="1600">
                <a:solidFill>
                  <a:schemeClr val="bg1"/>
                </a:solidFill>
                <a:latin typeface="Raleway"/>
                <a:cs typeface="Arial"/>
              </a:rPr>
              <a:t>Our reputation as an employer</a:t>
            </a:r>
          </a:p>
        </p:txBody>
      </p:sp>
    </p:spTree>
    <p:extLst>
      <p:ext uri="{BB962C8B-B14F-4D97-AF65-F5344CB8AC3E}">
        <p14:creationId xmlns:p14="http://schemas.microsoft.com/office/powerpoint/2010/main" val="4092121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B902CB9-C7DC-4673-B7D5-F22DCF0EC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A23C11-7990-FE82-01B0-819296346C4A}"/>
              </a:ext>
            </a:extLst>
          </p:cNvPr>
          <p:cNvSpPr>
            <a:spLocks noGrp="1"/>
          </p:cNvSpPr>
          <p:nvPr>
            <p:ph type="title"/>
          </p:nvPr>
        </p:nvSpPr>
        <p:spPr>
          <a:xfrm>
            <a:off x="361540" y="658901"/>
            <a:ext cx="3053746" cy="2889852"/>
          </a:xfrm>
        </p:spPr>
        <p:txBody>
          <a:bodyPr vert="horz" lIns="91440" tIns="45720" rIns="91440" bIns="45720" rtlCol="0" anchor="b">
            <a:normAutofit fontScale="90000"/>
          </a:bodyPr>
          <a:lstStyle/>
          <a:p>
            <a:pPr>
              <a:spcBef>
                <a:spcPct val="0"/>
              </a:spcBef>
            </a:pPr>
            <a:r>
              <a:rPr lang="en-US" sz="4000" b="1" kern="1200">
                <a:solidFill>
                  <a:schemeClr val="tx1"/>
                </a:solidFill>
                <a:latin typeface="Raleway"/>
                <a:ea typeface="+mj-ea"/>
                <a:cs typeface="+mj-cs"/>
              </a:rPr>
              <a:t>Values and </a:t>
            </a:r>
            <a:r>
              <a:rPr lang="en-US" sz="4000" b="1" kern="1200" err="1">
                <a:solidFill>
                  <a:schemeClr val="tx1"/>
                </a:solidFill>
                <a:latin typeface="Raleway"/>
                <a:ea typeface="+mj-ea"/>
                <a:cs typeface="+mj-cs"/>
              </a:rPr>
              <a:t>Behaviours</a:t>
            </a:r>
            <a:br>
              <a:rPr lang="en-US" sz="4000" b="1">
                <a:solidFill>
                  <a:schemeClr val="tx1"/>
                </a:solidFill>
                <a:latin typeface="Raleway"/>
                <a:ea typeface="+mj-ea"/>
                <a:cs typeface="+mj-cs"/>
              </a:rPr>
            </a:br>
            <a:br>
              <a:rPr lang="en-US" sz="4000" b="1">
                <a:solidFill>
                  <a:schemeClr val="tx1"/>
                </a:solidFill>
                <a:latin typeface="Raleway"/>
                <a:ea typeface="+mj-ea"/>
                <a:cs typeface="+mj-cs"/>
              </a:rPr>
            </a:br>
            <a:r>
              <a:rPr lang="en-US" sz="1800">
                <a:solidFill>
                  <a:schemeClr val="tx1"/>
                </a:solidFill>
                <a:latin typeface="Raleway"/>
                <a:ea typeface="+mj-ea"/>
                <a:cs typeface="+mj-cs"/>
              </a:rPr>
              <a:t>The “Our Manchester” </a:t>
            </a:r>
            <a:r>
              <a:rPr lang="en-US" sz="1800" err="1">
                <a:solidFill>
                  <a:schemeClr val="tx1"/>
                </a:solidFill>
                <a:latin typeface="Raleway"/>
                <a:ea typeface="+mj-ea"/>
                <a:cs typeface="+mj-cs"/>
              </a:rPr>
              <a:t>behaviours</a:t>
            </a:r>
            <a:r>
              <a:rPr lang="en-US" sz="1800">
                <a:solidFill>
                  <a:schemeClr val="tx1"/>
                </a:solidFill>
                <a:latin typeface="Raleway"/>
                <a:ea typeface="+mj-ea"/>
                <a:cs typeface="+mj-cs"/>
              </a:rPr>
              <a:t> are a set of principles designed to guide how people work and interact within the city.</a:t>
            </a:r>
            <a:endParaRPr lang="en-US" sz="4000" b="1" kern="1200">
              <a:solidFill>
                <a:schemeClr val="tx1"/>
              </a:solidFill>
              <a:latin typeface="Raleway"/>
              <a:ea typeface="+mj-ea"/>
              <a:cs typeface="+mj-cs"/>
            </a:endParaRPr>
          </a:p>
        </p:txBody>
      </p:sp>
      <p:grpSp>
        <p:nvGrpSpPr>
          <p:cNvPr id="3" name="Group 2">
            <a:extLst>
              <a:ext uri="{FF2B5EF4-FFF2-40B4-BE49-F238E27FC236}">
                <a16:creationId xmlns:a16="http://schemas.microsoft.com/office/drawing/2014/main" id="{544FB1BB-93FA-695D-0BBF-3C06733B0EBE}"/>
              </a:ext>
            </a:extLst>
          </p:cNvPr>
          <p:cNvGrpSpPr/>
          <p:nvPr/>
        </p:nvGrpSpPr>
        <p:grpSpPr>
          <a:xfrm>
            <a:off x="521711" y="4189172"/>
            <a:ext cx="11046593" cy="2240384"/>
            <a:chOff x="590984" y="552354"/>
            <a:chExt cx="11046593" cy="2240384"/>
          </a:xfrm>
        </p:grpSpPr>
        <p:pic>
          <p:nvPicPr>
            <p:cNvPr id="11" name="Picture 10" descr="A poster with a person standing on a scooter&#10;&#10;Description automatically generated">
              <a:extLst>
                <a:ext uri="{FF2B5EF4-FFF2-40B4-BE49-F238E27FC236}">
                  <a16:creationId xmlns:a16="http://schemas.microsoft.com/office/drawing/2014/main" id="{93DC6404-74A7-907F-0DF0-83F9713D1BFA}"/>
                </a:ext>
              </a:extLst>
            </p:cNvPr>
            <p:cNvPicPr>
              <a:picLocks noChangeAspect="1"/>
            </p:cNvPicPr>
            <p:nvPr/>
          </p:nvPicPr>
          <p:blipFill>
            <a:blip r:embed="rId2"/>
            <a:stretch>
              <a:fillRect/>
            </a:stretch>
          </p:blipFill>
          <p:spPr>
            <a:xfrm>
              <a:off x="590984" y="552354"/>
              <a:ext cx="1470611" cy="2240384"/>
            </a:xfrm>
            <a:prstGeom prst="rect">
              <a:avLst/>
            </a:prstGeom>
          </p:spPr>
        </p:pic>
        <p:pic>
          <p:nvPicPr>
            <p:cNvPr id="10" name="Picture 9" descr="A person giving a thumbs up to a statue&#10;&#10;Description automatically generated">
              <a:extLst>
                <a:ext uri="{FF2B5EF4-FFF2-40B4-BE49-F238E27FC236}">
                  <a16:creationId xmlns:a16="http://schemas.microsoft.com/office/drawing/2014/main" id="{007636C8-01E3-D364-540B-47FFDA0C87A5}"/>
                </a:ext>
              </a:extLst>
            </p:cNvPr>
            <p:cNvPicPr>
              <a:picLocks noChangeAspect="1"/>
            </p:cNvPicPr>
            <p:nvPr/>
          </p:nvPicPr>
          <p:blipFill>
            <a:blip r:embed="rId3"/>
            <a:stretch>
              <a:fillRect/>
            </a:stretch>
          </p:blipFill>
          <p:spPr>
            <a:xfrm>
              <a:off x="2978422" y="552354"/>
              <a:ext cx="1470611" cy="2240384"/>
            </a:xfrm>
            <a:prstGeom prst="rect">
              <a:avLst/>
            </a:prstGeom>
          </p:spPr>
        </p:pic>
        <p:pic>
          <p:nvPicPr>
            <p:cNvPr id="9" name="Picture 8" descr="A poster with a person standing in the dirt&#10;&#10;Description automatically generated">
              <a:extLst>
                <a:ext uri="{FF2B5EF4-FFF2-40B4-BE49-F238E27FC236}">
                  <a16:creationId xmlns:a16="http://schemas.microsoft.com/office/drawing/2014/main" id="{B0A5D1CD-59F1-A632-32D5-6B8EA5169347}"/>
                </a:ext>
              </a:extLst>
            </p:cNvPr>
            <p:cNvPicPr>
              <a:picLocks noChangeAspect="1"/>
            </p:cNvPicPr>
            <p:nvPr/>
          </p:nvPicPr>
          <p:blipFill>
            <a:blip r:embed="rId4"/>
            <a:stretch>
              <a:fillRect/>
            </a:stretch>
          </p:blipFill>
          <p:spPr>
            <a:xfrm>
              <a:off x="5361953" y="552354"/>
              <a:ext cx="1478425" cy="2240384"/>
            </a:xfrm>
            <a:prstGeom prst="rect">
              <a:avLst/>
            </a:prstGeom>
          </p:spPr>
        </p:pic>
        <p:pic>
          <p:nvPicPr>
            <p:cNvPr id="8" name="Picture 7" descr="A person standing next to another person&#10;&#10;Description automatically generated">
              <a:extLst>
                <a:ext uri="{FF2B5EF4-FFF2-40B4-BE49-F238E27FC236}">
                  <a16:creationId xmlns:a16="http://schemas.microsoft.com/office/drawing/2014/main" id="{D3701ECE-AA26-96D6-F17F-8BD998B3FA9E}"/>
                </a:ext>
              </a:extLst>
            </p:cNvPr>
            <p:cNvPicPr>
              <a:picLocks noChangeAspect="1"/>
            </p:cNvPicPr>
            <p:nvPr/>
          </p:nvPicPr>
          <p:blipFill>
            <a:blip r:embed="rId5"/>
            <a:stretch>
              <a:fillRect/>
            </a:stretch>
          </p:blipFill>
          <p:spPr>
            <a:xfrm>
              <a:off x="7747554" y="552354"/>
              <a:ext cx="1482100" cy="2240384"/>
            </a:xfrm>
            <a:prstGeom prst="rect">
              <a:avLst/>
            </a:prstGeom>
          </p:spPr>
        </p:pic>
        <p:pic>
          <p:nvPicPr>
            <p:cNvPr id="6" name="Picture 5" descr="Poster of 3 people smiling outside a community hub with the 5th behaviour words.">
              <a:extLst>
                <a:ext uri="{FF2B5EF4-FFF2-40B4-BE49-F238E27FC236}">
                  <a16:creationId xmlns:a16="http://schemas.microsoft.com/office/drawing/2014/main" id="{588A6FCE-5F1D-07D4-4995-BE67B61CF4A7}"/>
                </a:ext>
              </a:extLst>
            </p:cNvPr>
            <p:cNvPicPr>
              <a:picLocks noChangeAspect="1"/>
            </p:cNvPicPr>
            <p:nvPr/>
          </p:nvPicPr>
          <p:blipFill>
            <a:blip r:embed="rId6"/>
            <a:stretch>
              <a:fillRect/>
            </a:stretch>
          </p:blipFill>
          <p:spPr>
            <a:xfrm>
              <a:off x="10114509" y="552354"/>
              <a:ext cx="1523068" cy="2240384"/>
            </a:xfrm>
            <a:prstGeom prst="rect">
              <a:avLst/>
            </a:prstGeom>
          </p:spPr>
        </p:pic>
      </p:grpSp>
      <p:sp>
        <p:nvSpPr>
          <p:cNvPr id="4" name="Content Placeholder 3">
            <a:extLst>
              <a:ext uri="{FF2B5EF4-FFF2-40B4-BE49-F238E27FC236}">
                <a16:creationId xmlns:a16="http://schemas.microsoft.com/office/drawing/2014/main" id="{5136B620-8EFF-AF9A-0C9E-D4D54A64F163}"/>
              </a:ext>
            </a:extLst>
          </p:cNvPr>
          <p:cNvSpPr>
            <a:spLocks noGrp="1"/>
          </p:cNvSpPr>
          <p:nvPr>
            <p:ph idx="1"/>
          </p:nvPr>
        </p:nvSpPr>
        <p:spPr>
          <a:xfrm>
            <a:off x="3050846" y="464288"/>
            <a:ext cx="8725276" cy="1187729"/>
          </a:xfrm>
        </p:spPr>
        <p:txBody>
          <a:bodyPr vert="horz" wrap="square" lIns="91440" tIns="45720" rIns="91440" bIns="45720" rtlCol="0" anchor="t" anchorCtr="0" compatLnSpc="1">
            <a:noAutofit/>
          </a:bodyPr>
          <a:lstStyle/>
          <a:p>
            <a:pPr>
              <a:buFont typeface="Arial" panose="020B0604020202020204" pitchFamily="34" charset="0"/>
              <a:buChar char="•"/>
            </a:pPr>
            <a:endParaRPr lang="en-US" sz="1600">
              <a:solidFill>
                <a:schemeClr val="tx1"/>
              </a:solidFill>
              <a:latin typeface="Raleway"/>
              <a:ea typeface="+mn-ea"/>
              <a:cs typeface="+mn-cs"/>
            </a:endParaRPr>
          </a:p>
          <a:p>
            <a:pPr lvl="1">
              <a:spcBef>
                <a:spcPts val="1200"/>
              </a:spcBef>
              <a:spcAft>
                <a:spcPts val="600"/>
              </a:spcAft>
              <a:buFont typeface="Arial" panose="020B0604020202020204" pitchFamily="34" charset="0"/>
              <a:buChar char="•"/>
            </a:pPr>
            <a:r>
              <a:rPr lang="en-US" sz="1600" b="1">
                <a:solidFill>
                  <a:schemeClr val="tx1"/>
                </a:solidFill>
                <a:latin typeface="Raleway"/>
                <a:ea typeface="+mn-ea"/>
                <a:cs typeface="+mn-cs"/>
              </a:rPr>
              <a:t>We take time to listen and understand</a:t>
            </a:r>
            <a:r>
              <a:rPr lang="en-US" sz="1600">
                <a:solidFill>
                  <a:schemeClr val="tx1"/>
                </a:solidFill>
                <a:latin typeface="Raleway"/>
                <a:ea typeface="+mn-ea"/>
                <a:cs typeface="+mn-cs"/>
              </a:rPr>
              <a:t>: Emphasizing the importance of active listening and empathy.</a:t>
            </a:r>
          </a:p>
          <a:p>
            <a:pPr lvl="1">
              <a:spcBef>
                <a:spcPts val="1200"/>
              </a:spcBef>
              <a:spcAft>
                <a:spcPts val="600"/>
              </a:spcAft>
              <a:buFont typeface="Arial" panose="020B0604020202020204" pitchFamily="34" charset="0"/>
              <a:buChar char="•"/>
            </a:pPr>
            <a:r>
              <a:rPr lang="en-US" sz="1600" b="1">
                <a:solidFill>
                  <a:schemeClr val="tx1"/>
                </a:solidFill>
                <a:latin typeface="Raleway"/>
                <a:ea typeface="+mn-ea"/>
                <a:cs typeface="+mn-cs"/>
              </a:rPr>
              <a:t>We work together and trust each other</a:t>
            </a:r>
            <a:r>
              <a:rPr lang="en-US" sz="1600">
                <a:solidFill>
                  <a:schemeClr val="tx1"/>
                </a:solidFill>
                <a:latin typeface="Raleway"/>
                <a:ea typeface="+mn-ea"/>
                <a:cs typeface="+mn-cs"/>
              </a:rPr>
              <a:t>: Promoting teamwork and mutual trust.</a:t>
            </a:r>
          </a:p>
          <a:p>
            <a:pPr lvl="1">
              <a:spcBef>
                <a:spcPts val="1200"/>
              </a:spcBef>
              <a:spcAft>
                <a:spcPts val="600"/>
              </a:spcAft>
              <a:buFont typeface="Arial" panose="020B0604020202020204" pitchFamily="34" charset="0"/>
              <a:buChar char="•"/>
            </a:pPr>
            <a:r>
              <a:rPr lang="en-US" sz="1600" b="1">
                <a:solidFill>
                  <a:schemeClr val="tx1"/>
                </a:solidFill>
                <a:latin typeface="Raleway"/>
                <a:ea typeface="+mn-ea"/>
                <a:cs typeface="+mn-cs"/>
              </a:rPr>
              <a:t>We show that we value our differences and treat people fairly</a:t>
            </a:r>
            <a:r>
              <a:rPr lang="en-US" sz="1600">
                <a:solidFill>
                  <a:schemeClr val="tx1"/>
                </a:solidFill>
                <a:latin typeface="Raleway"/>
                <a:ea typeface="+mn-ea"/>
                <a:cs typeface="+mn-cs"/>
              </a:rPr>
              <a:t>: Encouraging inclusivity and fairness.</a:t>
            </a:r>
          </a:p>
          <a:p>
            <a:pPr lvl="1">
              <a:spcBef>
                <a:spcPts val="1200"/>
              </a:spcBef>
              <a:spcAft>
                <a:spcPts val="600"/>
              </a:spcAft>
              <a:buFont typeface="Arial" panose="020B0604020202020204" pitchFamily="34" charset="0"/>
              <a:buChar char="•"/>
            </a:pPr>
            <a:r>
              <a:rPr lang="en-US" sz="1600" b="1">
                <a:solidFill>
                  <a:schemeClr val="tx1"/>
                </a:solidFill>
                <a:latin typeface="Raleway"/>
                <a:ea typeface="+mn-ea"/>
                <a:cs typeface="+mn-cs"/>
              </a:rPr>
              <a:t>We own it and are not afraid to try new things</a:t>
            </a:r>
            <a:r>
              <a:rPr lang="en-US" sz="1600">
                <a:solidFill>
                  <a:schemeClr val="tx1"/>
                </a:solidFill>
                <a:latin typeface="Raleway"/>
                <a:ea typeface="+mn-ea"/>
                <a:cs typeface="+mn-cs"/>
              </a:rPr>
              <a:t>: Creating a culture of accountability and innovation.</a:t>
            </a:r>
          </a:p>
          <a:p>
            <a:pPr lvl="1">
              <a:spcBef>
                <a:spcPts val="1200"/>
              </a:spcBef>
              <a:spcAft>
                <a:spcPts val="600"/>
              </a:spcAft>
              <a:buFont typeface="Arial" panose="020B0604020202020204" pitchFamily="34" charset="0"/>
              <a:buChar char="•"/>
            </a:pPr>
            <a:r>
              <a:rPr lang="en-US" sz="1600" b="1">
                <a:solidFill>
                  <a:schemeClr val="tx1"/>
                </a:solidFill>
                <a:latin typeface="Raleway"/>
                <a:ea typeface="+mn-ea"/>
                <a:cs typeface="+mn-cs"/>
              </a:rPr>
              <a:t>We are proud and passionate about Manchester</a:t>
            </a:r>
            <a:r>
              <a:rPr lang="en-US" sz="1600">
                <a:solidFill>
                  <a:schemeClr val="tx1"/>
                </a:solidFill>
                <a:latin typeface="Raleway"/>
                <a:ea typeface="+mn-ea"/>
                <a:cs typeface="+mn-cs"/>
              </a:rPr>
              <a:t>: Highlighting pride and enthusiasm for the city.</a:t>
            </a:r>
          </a:p>
          <a:p>
            <a:pPr marL="0">
              <a:buFont typeface="Arial" panose="020B0604020202020204" pitchFamily="34" charset="0"/>
              <a:buChar char="•"/>
            </a:pPr>
            <a:endParaRPr lang="en-US" sz="1600">
              <a:solidFill>
                <a:schemeClr val="tx1"/>
              </a:solidFill>
              <a:latin typeface="+mn-lt"/>
              <a:ea typeface="+mn-ea"/>
              <a:cs typeface="+mn-cs"/>
            </a:endParaRPr>
          </a:p>
        </p:txBody>
      </p:sp>
    </p:spTree>
    <p:extLst>
      <p:ext uri="{BB962C8B-B14F-4D97-AF65-F5344CB8AC3E}">
        <p14:creationId xmlns:p14="http://schemas.microsoft.com/office/powerpoint/2010/main" val="2571819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F2D2F-D511-792B-4ED9-821038F615AE}"/>
              </a:ext>
            </a:extLst>
          </p:cNvPr>
          <p:cNvSpPr>
            <a:spLocks noGrp="1"/>
          </p:cNvSpPr>
          <p:nvPr>
            <p:ph type="title"/>
          </p:nvPr>
        </p:nvSpPr>
        <p:spPr/>
        <p:txBody>
          <a:bodyPr>
            <a:normAutofit/>
          </a:bodyPr>
          <a:lstStyle/>
          <a:p>
            <a:r>
              <a:rPr lang="en-US" sz="4800" b="1" dirty="0">
                <a:solidFill>
                  <a:schemeClr val="tx1"/>
                </a:solidFill>
                <a:latin typeface="Raleway"/>
                <a:ea typeface="Calibri Light"/>
                <a:cs typeface="Calibri Light"/>
              </a:rPr>
              <a:t>Workforce Strategy </a:t>
            </a:r>
            <a:endParaRPr lang="en-US" sz="4800" dirty="0">
              <a:solidFill>
                <a:schemeClr val="tx1"/>
              </a:solidFill>
              <a:latin typeface="Raleway"/>
            </a:endParaRPr>
          </a:p>
        </p:txBody>
      </p:sp>
      <p:sp>
        <p:nvSpPr>
          <p:cNvPr id="3" name="Content Placeholder 2">
            <a:extLst>
              <a:ext uri="{FF2B5EF4-FFF2-40B4-BE49-F238E27FC236}">
                <a16:creationId xmlns:a16="http://schemas.microsoft.com/office/drawing/2014/main" id="{D528051C-03A2-909B-662A-D135F9F332D5}"/>
              </a:ext>
            </a:extLst>
          </p:cNvPr>
          <p:cNvSpPr>
            <a:spLocks noGrp="1"/>
          </p:cNvSpPr>
          <p:nvPr>
            <p:ph idx="1"/>
          </p:nvPr>
        </p:nvSpPr>
        <p:spPr>
          <a:xfrm>
            <a:off x="838203" y="2668771"/>
            <a:ext cx="5181603" cy="3508191"/>
          </a:xfrm>
        </p:spPr>
        <p:txBody>
          <a:bodyPr vert="horz" wrap="square" lIns="91440" tIns="45720" rIns="91440" bIns="45720" anchor="t" anchorCtr="0" compatLnSpc="1">
            <a:noAutofit/>
          </a:bodyPr>
          <a:lstStyle/>
          <a:p>
            <a:pPr marL="0" indent="0">
              <a:lnSpc>
                <a:spcPct val="120000"/>
              </a:lnSpc>
              <a:buNone/>
            </a:pPr>
            <a:r>
              <a:rPr lang="en-US" sz="1600" dirty="0">
                <a:solidFill>
                  <a:schemeClr val="tx1"/>
                </a:solidFill>
                <a:latin typeface="Raleway"/>
                <a:ea typeface="Calibri"/>
                <a:cs typeface="Arial"/>
              </a:rPr>
              <a:t>The five strategic priorities within the workforce strategy are:</a:t>
            </a:r>
          </a:p>
          <a:p>
            <a:pPr lvl="1">
              <a:lnSpc>
                <a:spcPct val="120000"/>
              </a:lnSpc>
              <a:spcBef>
                <a:spcPts val="600"/>
              </a:spcBef>
              <a:buFont typeface="+mj-lt"/>
              <a:buAutoNum type="arabicPeriod"/>
            </a:pPr>
            <a:r>
              <a:rPr lang="en-US" sz="1600" b="1" dirty="0">
                <a:solidFill>
                  <a:schemeClr val="tx1"/>
                </a:solidFill>
                <a:latin typeface="Raleway"/>
                <a:ea typeface="Calibri"/>
                <a:cs typeface="Arial"/>
              </a:rPr>
              <a:t>Attract, develop and retain diverse talent</a:t>
            </a:r>
          </a:p>
          <a:p>
            <a:pPr lvl="1">
              <a:lnSpc>
                <a:spcPct val="120000"/>
              </a:lnSpc>
              <a:spcBef>
                <a:spcPts val="600"/>
              </a:spcBef>
              <a:buFont typeface="+mj-lt"/>
              <a:buAutoNum type="arabicPeriod"/>
            </a:pPr>
            <a:r>
              <a:rPr lang="en-US" sz="1600" b="1" dirty="0">
                <a:solidFill>
                  <a:schemeClr val="tx1"/>
                </a:solidFill>
                <a:latin typeface="Raleway"/>
                <a:ea typeface="Calibri"/>
                <a:cs typeface="Arial"/>
              </a:rPr>
              <a:t>Be an inclusive employer that represents the communities that we serve at all levels</a:t>
            </a:r>
          </a:p>
          <a:p>
            <a:pPr lvl="1">
              <a:lnSpc>
                <a:spcPct val="120000"/>
              </a:lnSpc>
              <a:spcBef>
                <a:spcPts val="600"/>
              </a:spcBef>
              <a:buFont typeface="+mj-lt"/>
              <a:buAutoNum type="arabicPeriod"/>
            </a:pPr>
            <a:r>
              <a:rPr lang="en-US" sz="1600" b="1" dirty="0">
                <a:solidFill>
                  <a:schemeClr val="tx1"/>
                </a:solidFill>
                <a:latin typeface="Raleway"/>
                <a:ea typeface="Calibri"/>
                <a:cs typeface="Arial"/>
              </a:rPr>
              <a:t>Develop world-class leaders and managers</a:t>
            </a:r>
          </a:p>
          <a:p>
            <a:pPr lvl="1">
              <a:lnSpc>
                <a:spcPct val="120000"/>
              </a:lnSpc>
              <a:spcBef>
                <a:spcPts val="600"/>
              </a:spcBef>
              <a:buFont typeface="+mj-lt"/>
              <a:buAutoNum type="arabicPeriod"/>
            </a:pPr>
            <a:r>
              <a:rPr lang="en-US" sz="1600" b="1" dirty="0">
                <a:solidFill>
                  <a:schemeClr val="tx1"/>
                </a:solidFill>
                <a:latin typeface="Raleway"/>
                <a:ea typeface="Calibri"/>
                <a:cs typeface="Arial"/>
              </a:rPr>
              <a:t>High performing workforce that delivers great services for our city</a:t>
            </a:r>
          </a:p>
          <a:p>
            <a:pPr lvl="1">
              <a:lnSpc>
                <a:spcPct val="120000"/>
              </a:lnSpc>
              <a:spcBef>
                <a:spcPts val="600"/>
              </a:spcBef>
              <a:buFont typeface="+mj-lt"/>
              <a:buAutoNum type="arabicPeriod"/>
            </a:pPr>
            <a:r>
              <a:rPr lang="en-US" sz="1600" b="1" dirty="0">
                <a:solidFill>
                  <a:schemeClr val="tx1"/>
                </a:solidFill>
                <a:latin typeface="Raleway"/>
                <a:ea typeface="Calibri"/>
                <a:cs typeface="Arial"/>
              </a:rPr>
              <a:t>Be a healthy, engaged and thriving workforce.</a:t>
            </a:r>
          </a:p>
          <a:p>
            <a:pPr marL="0" indent="0">
              <a:buNone/>
            </a:pPr>
            <a:endParaRPr lang="en-US" sz="1200" dirty="0">
              <a:solidFill>
                <a:schemeClr val="tx1"/>
              </a:solidFill>
              <a:ea typeface="Calibri"/>
              <a:cs typeface="Calibri"/>
            </a:endParaRPr>
          </a:p>
        </p:txBody>
      </p:sp>
      <p:sp>
        <p:nvSpPr>
          <p:cNvPr id="4" name="Content Placeholder 3">
            <a:extLst>
              <a:ext uri="{FF2B5EF4-FFF2-40B4-BE49-F238E27FC236}">
                <a16:creationId xmlns:a16="http://schemas.microsoft.com/office/drawing/2014/main" id="{6E4F15CE-91C2-DA56-EDF8-6CB649BE12A6}"/>
              </a:ext>
            </a:extLst>
          </p:cNvPr>
          <p:cNvSpPr>
            <a:spLocks noGrp="1"/>
          </p:cNvSpPr>
          <p:nvPr>
            <p:ph idx="2"/>
          </p:nvPr>
        </p:nvSpPr>
        <p:spPr>
          <a:xfrm>
            <a:off x="6172200" y="2668771"/>
            <a:ext cx="5181603" cy="3508192"/>
          </a:xfrm>
        </p:spPr>
        <p:txBody>
          <a:bodyPr/>
          <a:lstStyle/>
          <a:p>
            <a:pPr marL="0" indent="0">
              <a:lnSpc>
                <a:spcPct val="120000"/>
              </a:lnSpc>
              <a:buNone/>
            </a:pPr>
            <a:r>
              <a:rPr lang="en-US" sz="1600" dirty="0">
                <a:solidFill>
                  <a:schemeClr val="tx1"/>
                </a:solidFill>
                <a:latin typeface="Raleway"/>
                <a:ea typeface="Calibri"/>
                <a:cs typeface="Arial"/>
              </a:rPr>
              <a:t>Whilst the workforce strategy sets the overall strategic priorities for the workforce; the priorities are collectively delivered through the following plans/strategies:</a:t>
            </a:r>
          </a:p>
          <a:p>
            <a:pPr lvl="1">
              <a:lnSpc>
                <a:spcPct val="120000"/>
              </a:lnSpc>
            </a:pPr>
            <a:r>
              <a:rPr lang="en-US" sz="1600" dirty="0">
                <a:solidFill>
                  <a:schemeClr val="tx1"/>
                </a:solidFill>
                <a:latin typeface="Raleway"/>
                <a:ea typeface="Calibri"/>
                <a:cs typeface="Arial"/>
              </a:rPr>
              <a:t>Talent Plan</a:t>
            </a:r>
          </a:p>
          <a:p>
            <a:pPr lvl="1">
              <a:lnSpc>
                <a:spcPct val="120000"/>
              </a:lnSpc>
            </a:pPr>
            <a:r>
              <a:rPr lang="en-US" sz="1600" dirty="0">
                <a:solidFill>
                  <a:schemeClr val="tx1"/>
                </a:solidFill>
                <a:latin typeface="Raleway"/>
                <a:ea typeface="Calibri"/>
                <a:cs typeface="Arial"/>
              </a:rPr>
              <a:t>Workforce Equalities Strategy</a:t>
            </a:r>
          </a:p>
          <a:p>
            <a:pPr lvl="1">
              <a:lnSpc>
                <a:spcPct val="120000"/>
              </a:lnSpc>
            </a:pPr>
            <a:r>
              <a:rPr lang="en-US" sz="1600" dirty="0">
                <a:solidFill>
                  <a:schemeClr val="tx1"/>
                </a:solidFill>
                <a:latin typeface="Raleway"/>
                <a:ea typeface="Calibri"/>
                <a:cs typeface="Arial"/>
              </a:rPr>
              <a:t>Organisation Development Plan</a:t>
            </a:r>
          </a:p>
          <a:p>
            <a:pPr lvl="1">
              <a:lnSpc>
                <a:spcPct val="120000"/>
              </a:lnSpc>
            </a:pPr>
            <a:r>
              <a:rPr lang="en-US" sz="1600" dirty="0">
                <a:solidFill>
                  <a:schemeClr val="tx1"/>
                </a:solidFill>
                <a:latin typeface="Raleway"/>
                <a:ea typeface="Calibri"/>
                <a:cs typeface="Arial"/>
              </a:rPr>
              <a:t>Health and Wellbeing Strategy</a:t>
            </a:r>
          </a:p>
          <a:p>
            <a:endParaRPr lang="en-GB" dirty="0"/>
          </a:p>
        </p:txBody>
      </p:sp>
      <p:sp>
        <p:nvSpPr>
          <p:cNvPr id="6" name="TextBox 5">
            <a:extLst>
              <a:ext uri="{FF2B5EF4-FFF2-40B4-BE49-F238E27FC236}">
                <a16:creationId xmlns:a16="http://schemas.microsoft.com/office/drawing/2014/main" id="{886556AE-3E6C-DBA9-406A-81BB3AAF95F2}"/>
              </a:ext>
            </a:extLst>
          </p:cNvPr>
          <p:cNvSpPr txBox="1"/>
          <p:nvPr/>
        </p:nvSpPr>
        <p:spPr>
          <a:xfrm>
            <a:off x="838196" y="1453286"/>
            <a:ext cx="10963943" cy="953979"/>
          </a:xfrm>
          <a:prstGeom prst="rect">
            <a:avLst/>
          </a:prstGeom>
          <a:noFill/>
        </p:spPr>
        <p:txBody>
          <a:bodyPr wrap="square">
            <a:spAutoFit/>
          </a:bodyPr>
          <a:lstStyle/>
          <a:p>
            <a:pPr marL="0" indent="0">
              <a:lnSpc>
                <a:spcPct val="120000"/>
              </a:lnSpc>
              <a:buNone/>
            </a:pPr>
            <a:r>
              <a:rPr lang="en-US" sz="1600" dirty="0">
                <a:solidFill>
                  <a:schemeClr val="tx1"/>
                </a:solidFill>
                <a:latin typeface="Raleway"/>
                <a:ea typeface="Calibri"/>
                <a:cs typeface="Arial"/>
              </a:rPr>
              <a:t>The Workforce Strategy 2023-26 sets out our overall workforce vision for the next three years, providing strategic direction and clear outcomes that we are aiming to achieve. It is the ‘golden thread’ which aligns our workforce to the delivery of the Corporate Plan, Our Manchester Strategy and the residents of Manchester.</a:t>
            </a:r>
            <a:endParaRPr lang="en-US" sz="1600" dirty="0">
              <a:solidFill>
                <a:schemeClr val="tx1"/>
              </a:solidFill>
              <a:latin typeface="Raleway"/>
              <a:ea typeface="Calibri"/>
              <a:cs typeface="Calibri"/>
            </a:endParaRPr>
          </a:p>
        </p:txBody>
      </p:sp>
    </p:spTree>
    <p:extLst>
      <p:ext uri="{BB962C8B-B14F-4D97-AF65-F5344CB8AC3E}">
        <p14:creationId xmlns:p14="http://schemas.microsoft.com/office/powerpoint/2010/main" val="131989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58C25A86-FE2B-6A9C-FCC5-6ED4E69831BB}"/>
              </a:ext>
            </a:extLst>
          </p:cNvPr>
          <p:cNvSpPr/>
          <p:nvPr/>
        </p:nvSpPr>
        <p:spPr>
          <a:xfrm>
            <a:off x="0" y="0"/>
            <a:ext cx="12191996" cy="6980465"/>
          </a:xfrm>
          <a:prstGeom prst="rect">
            <a:avLst/>
          </a:prstGeom>
          <a:gradFill>
            <a:gsLst>
              <a:gs pos="0">
                <a:srgbClr val="FFFFFF">
                  <a:alpha val="51000"/>
                </a:srgbClr>
              </a:gs>
              <a:gs pos="100000">
                <a:srgbClr val="FFFFFF"/>
              </a:gs>
            </a:gsLst>
            <a:lin ang="54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Gadugi"/>
              <a:ea typeface="Gadugi"/>
            </a:endParaRPr>
          </a:p>
        </p:txBody>
      </p:sp>
      <p:grpSp>
        <p:nvGrpSpPr>
          <p:cNvPr id="5" name="Group 18">
            <a:extLst>
              <a:ext uri="{FF2B5EF4-FFF2-40B4-BE49-F238E27FC236}">
                <a16:creationId xmlns:a16="http://schemas.microsoft.com/office/drawing/2014/main" id="{0C0EBF74-DEC2-4595-407F-846B619CE664}"/>
              </a:ext>
            </a:extLst>
          </p:cNvPr>
          <p:cNvGrpSpPr/>
          <p:nvPr/>
        </p:nvGrpSpPr>
        <p:grpSpPr>
          <a:xfrm>
            <a:off x="5291331" y="253681"/>
            <a:ext cx="6638790" cy="6325645"/>
            <a:chOff x="5291331" y="253681"/>
            <a:chExt cx="6638790" cy="6325645"/>
          </a:xfrm>
        </p:grpSpPr>
        <p:sp>
          <p:nvSpPr>
            <p:cNvPr id="6" name="Pentagon 1">
              <a:extLst>
                <a:ext uri="{FF2B5EF4-FFF2-40B4-BE49-F238E27FC236}">
                  <a16:creationId xmlns:a16="http://schemas.microsoft.com/office/drawing/2014/main" id="{804C8EC3-7160-0F42-C5CD-CA4630B4ACBB}"/>
                </a:ext>
              </a:extLst>
            </p:cNvPr>
            <p:cNvSpPr/>
            <p:nvPr/>
          </p:nvSpPr>
          <p:spPr>
            <a:xfrm>
              <a:off x="5291331" y="253681"/>
              <a:ext cx="6638790" cy="6325645"/>
            </a:xfrm>
            <a:custGeom>
              <a:avLst/>
              <a:gdLst>
                <a:gd name="f0" fmla="val 10800000"/>
                <a:gd name="f1" fmla="val 5400000"/>
                <a:gd name="f2" fmla="val 180"/>
                <a:gd name="f3" fmla="val w"/>
                <a:gd name="f4" fmla="val h"/>
                <a:gd name="f5" fmla="val ss"/>
                <a:gd name="f6" fmla="val 0"/>
                <a:gd name="f7" fmla="*/ 5419351 1 1725033"/>
                <a:gd name="f8" fmla="val 105146"/>
                <a:gd name="f9" fmla="val 110557"/>
                <a:gd name="f10" fmla="+- 0 0 -270"/>
                <a:gd name="f11" fmla="+- 0 0 -180"/>
                <a:gd name="f12" fmla="+- 0 0 -90"/>
                <a:gd name="f13" fmla="abs f3"/>
                <a:gd name="f14" fmla="abs f4"/>
                <a:gd name="f15" fmla="abs f5"/>
                <a:gd name="f16" fmla="val f6"/>
                <a:gd name="f17" fmla="+- 1080000 f1 0"/>
                <a:gd name="f18" fmla="+- 18360000 f1 0"/>
                <a:gd name="f19" fmla="*/ f10 f0 1"/>
                <a:gd name="f20" fmla="*/ f11 f0 1"/>
                <a:gd name="f21" fmla="*/ f12 f0 1"/>
                <a:gd name="f22" fmla="?: f13 f3 1"/>
                <a:gd name="f23" fmla="?: f14 f4 1"/>
                <a:gd name="f24" fmla="?: f15 f5 1"/>
                <a:gd name="f25" fmla="*/ f17 f7 1"/>
                <a:gd name="f26" fmla="*/ f18 f7 1"/>
                <a:gd name="f27" fmla="*/ f19 1 f2"/>
                <a:gd name="f28" fmla="*/ f20 1 f2"/>
                <a:gd name="f29" fmla="*/ f21 1 f2"/>
                <a:gd name="f30" fmla="*/ f22 1 21600"/>
                <a:gd name="f31" fmla="*/ f23 1 21600"/>
                <a:gd name="f32" fmla="*/ 21600 f22 1"/>
                <a:gd name="f33" fmla="*/ 21600 f23 1"/>
                <a:gd name="f34" fmla="*/ f25 1 f0"/>
                <a:gd name="f35" fmla="*/ f26 1 f0"/>
                <a:gd name="f36" fmla="+- f27 0 f1"/>
                <a:gd name="f37" fmla="+- f28 0 f1"/>
                <a:gd name="f38" fmla="+- f29 0 f1"/>
                <a:gd name="f39" fmla="min f31 f30"/>
                <a:gd name="f40" fmla="*/ f32 1 f24"/>
                <a:gd name="f41" fmla="*/ f33 1 f24"/>
                <a:gd name="f42" fmla="+- 0 0 f34"/>
                <a:gd name="f43" fmla="+- 0 0 f35"/>
                <a:gd name="f44" fmla="val f40"/>
                <a:gd name="f45" fmla="val f41"/>
                <a:gd name="f46" fmla="+- 0 0 f42"/>
                <a:gd name="f47" fmla="+- 0 0 f43"/>
                <a:gd name="f48" fmla="*/ f16 f39 1"/>
                <a:gd name="f49" fmla="+- f45 0 f16"/>
                <a:gd name="f50" fmla="+- f44 0 f16"/>
                <a:gd name="f51" fmla="*/ f46 f0 1"/>
                <a:gd name="f52" fmla="*/ f47 f0 1"/>
                <a:gd name="f53" fmla="*/ f49 1 2"/>
                <a:gd name="f54" fmla="*/ f50 1 2"/>
                <a:gd name="f55" fmla="*/ f51 1 f7"/>
                <a:gd name="f56" fmla="*/ f52 1 f7"/>
                <a:gd name="f57" fmla="+- f16 f53 0"/>
                <a:gd name="f58" fmla="+- f16 f54 0"/>
                <a:gd name="f59" fmla="*/ f54 f8 1"/>
                <a:gd name="f60" fmla="*/ f53 f9 1"/>
                <a:gd name="f61" fmla="+- f55 0 f1"/>
                <a:gd name="f62" fmla="+- f56 0 f1"/>
                <a:gd name="f63" fmla="*/ f59 1 100000"/>
                <a:gd name="f64" fmla="*/ f60 1 100000"/>
                <a:gd name="f65" fmla="*/ f57 f9 1"/>
                <a:gd name="f66" fmla="cos 1 f61"/>
                <a:gd name="f67" fmla="cos 1 f62"/>
                <a:gd name="f68" fmla="sin 1 f61"/>
                <a:gd name="f69" fmla="sin 1 f62"/>
                <a:gd name="f70" fmla="*/ f58 f39 1"/>
                <a:gd name="f71" fmla="*/ f65 1 100000"/>
                <a:gd name="f72" fmla="+- 0 0 f66"/>
                <a:gd name="f73" fmla="+- 0 0 f67"/>
                <a:gd name="f74" fmla="+- 0 0 f68"/>
                <a:gd name="f75" fmla="+- 0 0 f69"/>
                <a:gd name="f76" fmla="+- 0 0 f72"/>
                <a:gd name="f77" fmla="+- 0 0 f73"/>
                <a:gd name="f78" fmla="+- 0 0 f74"/>
                <a:gd name="f79" fmla="+- 0 0 f75"/>
                <a:gd name="f80" fmla="*/ f76 f63 1"/>
                <a:gd name="f81" fmla="*/ f77 f63 1"/>
                <a:gd name="f82" fmla="*/ f78 f64 1"/>
                <a:gd name="f83" fmla="*/ f79 f64 1"/>
                <a:gd name="f84" fmla="+- f58 0 f80"/>
                <a:gd name="f85" fmla="+- f58 0 f81"/>
                <a:gd name="f86" fmla="+- f58 f81 0"/>
                <a:gd name="f87" fmla="+- f58 f80 0"/>
                <a:gd name="f88" fmla="+- f71 0 f82"/>
                <a:gd name="f89" fmla="+- f71 0 f83"/>
                <a:gd name="f90" fmla="*/ f88 f81 1"/>
                <a:gd name="f91" fmla="*/ f85 f39 1"/>
                <a:gd name="f92" fmla="*/ f86 f39 1"/>
                <a:gd name="f93" fmla="*/ f89 f39 1"/>
                <a:gd name="f94" fmla="*/ f84 f39 1"/>
                <a:gd name="f95" fmla="*/ f88 f39 1"/>
                <a:gd name="f96" fmla="*/ f87 f39 1"/>
                <a:gd name="f97" fmla="*/ f90 1 f80"/>
                <a:gd name="f98" fmla="*/ f97 f39 1"/>
              </a:gdLst>
              <a:ahLst/>
              <a:cxnLst>
                <a:cxn ang="3cd4">
                  <a:pos x="hc" y="t"/>
                </a:cxn>
                <a:cxn ang="0">
                  <a:pos x="r" y="vc"/>
                </a:cxn>
                <a:cxn ang="cd4">
                  <a:pos x="hc" y="b"/>
                </a:cxn>
                <a:cxn ang="cd2">
                  <a:pos x="l" y="vc"/>
                </a:cxn>
                <a:cxn ang="f36">
                  <a:pos x="f94" y="f95"/>
                </a:cxn>
                <a:cxn ang="f37">
                  <a:pos x="f91" y="f93"/>
                </a:cxn>
                <a:cxn ang="f37">
                  <a:pos x="f92" y="f93"/>
                </a:cxn>
                <a:cxn ang="f38">
                  <a:pos x="f96" y="f95"/>
                </a:cxn>
              </a:cxnLst>
              <a:rect l="f91" t="f98" r="f92" b="f93"/>
              <a:pathLst>
                <a:path>
                  <a:moveTo>
                    <a:pt x="f94" y="f95"/>
                  </a:moveTo>
                  <a:lnTo>
                    <a:pt x="f70" y="f48"/>
                  </a:lnTo>
                  <a:lnTo>
                    <a:pt x="f96" y="f95"/>
                  </a:lnTo>
                  <a:lnTo>
                    <a:pt x="f92" y="f93"/>
                  </a:lnTo>
                  <a:lnTo>
                    <a:pt x="f91" y="f93"/>
                  </a:lnTo>
                  <a:close/>
                </a:path>
              </a:pathLst>
            </a:custGeom>
            <a:noFill/>
            <a:ln w="57150" cap="flat">
              <a:solidFill>
                <a:schemeClr val="bg2">
                  <a:lumMod val="50000"/>
                </a:scheme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Gadugi"/>
                <a:ea typeface="Gadugi"/>
              </a:endParaRPr>
            </a:p>
          </p:txBody>
        </p:sp>
        <p:cxnSp>
          <p:nvCxnSpPr>
            <p:cNvPr id="7" name="Straight Connector 4">
              <a:extLst>
                <a:ext uri="{FF2B5EF4-FFF2-40B4-BE49-F238E27FC236}">
                  <a16:creationId xmlns:a16="http://schemas.microsoft.com/office/drawing/2014/main" id="{A3DB51D5-784D-8CED-1BA4-EAED5F3925B7}"/>
                </a:ext>
              </a:extLst>
            </p:cNvPr>
            <p:cNvCxnSpPr>
              <a:stCxn id="6" idx="0"/>
            </p:cNvCxnSpPr>
            <p:nvPr/>
          </p:nvCxnSpPr>
          <p:spPr>
            <a:xfrm flipH="1">
              <a:off x="8601367" y="253681"/>
              <a:ext cx="9364" cy="3508334"/>
            </a:xfrm>
            <a:prstGeom prst="straightConnector1">
              <a:avLst/>
            </a:prstGeom>
            <a:noFill/>
            <a:ln w="57150" cap="flat">
              <a:solidFill>
                <a:schemeClr val="bg2">
                  <a:lumMod val="50000"/>
                </a:schemeClr>
              </a:solidFill>
              <a:prstDash val="solid"/>
              <a:miter/>
            </a:ln>
          </p:spPr>
        </p:cxnSp>
        <p:cxnSp>
          <p:nvCxnSpPr>
            <p:cNvPr id="8" name="Straight Connector 6">
              <a:extLst>
                <a:ext uri="{FF2B5EF4-FFF2-40B4-BE49-F238E27FC236}">
                  <a16:creationId xmlns:a16="http://schemas.microsoft.com/office/drawing/2014/main" id="{5888CAD8-7B52-707D-C86E-F125E6E01C6B}"/>
                </a:ext>
              </a:extLst>
            </p:cNvPr>
            <p:cNvCxnSpPr>
              <a:endCxn id="6" idx="7"/>
            </p:cNvCxnSpPr>
            <p:nvPr/>
          </p:nvCxnSpPr>
          <p:spPr>
            <a:xfrm flipV="1">
              <a:off x="8616976" y="2669865"/>
              <a:ext cx="3313145" cy="1092150"/>
            </a:xfrm>
            <a:prstGeom prst="straightConnector1">
              <a:avLst/>
            </a:prstGeom>
            <a:noFill/>
            <a:ln w="57150" cap="flat">
              <a:solidFill>
                <a:schemeClr val="bg2">
                  <a:lumMod val="50000"/>
                </a:schemeClr>
              </a:solidFill>
              <a:prstDash val="solid"/>
              <a:miter/>
            </a:ln>
          </p:spPr>
        </p:cxnSp>
        <p:cxnSp>
          <p:nvCxnSpPr>
            <p:cNvPr id="9" name="Straight Connector 8">
              <a:extLst>
                <a:ext uri="{FF2B5EF4-FFF2-40B4-BE49-F238E27FC236}">
                  <a16:creationId xmlns:a16="http://schemas.microsoft.com/office/drawing/2014/main" id="{4FE7DA4E-EDC1-FCA7-575E-EFAF50637824}"/>
                </a:ext>
              </a:extLst>
            </p:cNvPr>
            <p:cNvCxnSpPr>
              <a:stCxn id="6" idx="4"/>
            </p:cNvCxnSpPr>
            <p:nvPr/>
          </p:nvCxnSpPr>
          <p:spPr>
            <a:xfrm>
              <a:off x="5291340" y="2669865"/>
              <a:ext cx="3313145" cy="1092150"/>
            </a:xfrm>
            <a:prstGeom prst="straightConnector1">
              <a:avLst/>
            </a:prstGeom>
            <a:noFill/>
            <a:ln w="57150" cap="flat">
              <a:solidFill>
                <a:schemeClr val="bg2">
                  <a:lumMod val="50000"/>
                </a:schemeClr>
              </a:solidFill>
              <a:prstDash val="solid"/>
              <a:miter/>
            </a:ln>
          </p:spPr>
        </p:cxnSp>
        <p:cxnSp>
          <p:nvCxnSpPr>
            <p:cNvPr id="10" name="Straight Connector 9">
              <a:extLst>
                <a:ext uri="{FF2B5EF4-FFF2-40B4-BE49-F238E27FC236}">
                  <a16:creationId xmlns:a16="http://schemas.microsoft.com/office/drawing/2014/main" id="{B3DE6DF8-9BF8-4BBD-7E47-7D9AC7927B7B}"/>
                </a:ext>
              </a:extLst>
            </p:cNvPr>
            <p:cNvCxnSpPr>
              <a:stCxn id="6" idx="5"/>
            </p:cNvCxnSpPr>
            <p:nvPr/>
          </p:nvCxnSpPr>
          <p:spPr>
            <a:xfrm flipV="1">
              <a:off x="6559228" y="3762024"/>
              <a:ext cx="2045257" cy="2817294"/>
            </a:xfrm>
            <a:prstGeom prst="straightConnector1">
              <a:avLst/>
            </a:prstGeom>
            <a:noFill/>
            <a:ln w="57150" cap="flat">
              <a:solidFill>
                <a:schemeClr val="bg2">
                  <a:lumMod val="50000"/>
                </a:schemeClr>
              </a:solidFill>
              <a:prstDash val="solid"/>
              <a:miter/>
            </a:ln>
          </p:spPr>
        </p:cxnSp>
        <p:cxnSp>
          <p:nvCxnSpPr>
            <p:cNvPr id="11" name="Straight Connector 12">
              <a:extLst>
                <a:ext uri="{FF2B5EF4-FFF2-40B4-BE49-F238E27FC236}">
                  <a16:creationId xmlns:a16="http://schemas.microsoft.com/office/drawing/2014/main" id="{56303372-763F-6377-3523-66B2B107113C}"/>
                </a:ext>
              </a:extLst>
            </p:cNvPr>
            <p:cNvCxnSpPr>
              <a:stCxn id="6" idx="6"/>
            </p:cNvCxnSpPr>
            <p:nvPr/>
          </p:nvCxnSpPr>
          <p:spPr>
            <a:xfrm flipH="1" flipV="1">
              <a:off x="8604485" y="3762024"/>
              <a:ext cx="2057739" cy="2817294"/>
            </a:xfrm>
            <a:prstGeom prst="straightConnector1">
              <a:avLst/>
            </a:prstGeom>
            <a:noFill/>
            <a:ln w="57150" cap="flat">
              <a:solidFill>
                <a:schemeClr val="bg2">
                  <a:lumMod val="50000"/>
                </a:schemeClr>
              </a:solidFill>
              <a:prstDash val="solid"/>
              <a:miter/>
            </a:ln>
          </p:spPr>
        </p:cxnSp>
      </p:grpSp>
      <p:sp>
        <p:nvSpPr>
          <p:cNvPr id="12" name="TextBox 19">
            <a:extLst>
              <a:ext uri="{FF2B5EF4-FFF2-40B4-BE49-F238E27FC236}">
                <a16:creationId xmlns:a16="http://schemas.microsoft.com/office/drawing/2014/main" id="{07D5C9AA-2C8F-DB2D-0764-B688129CBE41}"/>
              </a:ext>
            </a:extLst>
          </p:cNvPr>
          <p:cNvSpPr txBox="1"/>
          <p:nvPr/>
        </p:nvSpPr>
        <p:spPr>
          <a:xfrm>
            <a:off x="6573831" y="1864287"/>
            <a:ext cx="1890759" cy="923333"/>
          </a:xfrm>
          <a:prstGeom prst="rect">
            <a:avLst/>
          </a:prstGeom>
          <a:solidFill>
            <a:srgbClr val="FFFFFF"/>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444444"/>
                </a:solidFill>
                <a:uFillTx/>
                <a:latin typeface="Gadugi"/>
                <a:ea typeface="Gadugi"/>
                <a:cs typeface="Calibri"/>
              </a:rPr>
              <a:t>Attract, develop and retain </a:t>
            </a:r>
            <a:r>
              <a:rPr lang="en-US" sz="1800" b="0" i="0" u="none" strike="noStrike" kern="1200" cap="none" spc="0" baseline="0">
                <a:solidFill>
                  <a:srgbClr val="444444"/>
                </a:solidFill>
                <a:uFillTx/>
                <a:latin typeface="Gadugi"/>
                <a:ea typeface="Gadugi"/>
                <a:cs typeface="Calibri"/>
              </a:rPr>
              <a:t>talent</a:t>
            </a:r>
          </a:p>
        </p:txBody>
      </p:sp>
      <p:sp>
        <p:nvSpPr>
          <p:cNvPr id="13" name="TextBox 21">
            <a:extLst>
              <a:ext uri="{FF2B5EF4-FFF2-40B4-BE49-F238E27FC236}">
                <a16:creationId xmlns:a16="http://schemas.microsoft.com/office/drawing/2014/main" id="{A8A419EF-C822-DC15-8F3E-0DE9217BCBE5}"/>
              </a:ext>
            </a:extLst>
          </p:cNvPr>
          <p:cNvSpPr txBox="1"/>
          <p:nvPr/>
        </p:nvSpPr>
        <p:spPr>
          <a:xfrm>
            <a:off x="8595113" y="1506382"/>
            <a:ext cx="1890759" cy="175432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444444"/>
                </a:solidFill>
                <a:uFillTx/>
                <a:latin typeface="Gadugi"/>
                <a:ea typeface="Gadugi"/>
                <a:cs typeface="Arial"/>
              </a:rPr>
              <a:t>Be an </a:t>
            </a:r>
            <a:r>
              <a:rPr lang="en-US" sz="1800" b="1" i="0" u="none" strike="noStrike" kern="1200" cap="none" spc="0" baseline="0">
                <a:solidFill>
                  <a:srgbClr val="444444"/>
                </a:solidFill>
                <a:uFillTx/>
                <a:latin typeface="Gadugi"/>
                <a:ea typeface="Gadugi"/>
                <a:cs typeface="Arial"/>
              </a:rPr>
              <a:t>inclusive employer</a:t>
            </a:r>
            <a:r>
              <a:rPr lang="en-US" sz="1800" b="0" i="0" u="none" strike="noStrike" kern="1200" cap="none" spc="0" baseline="0">
                <a:solidFill>
                  <a:srgbClr val="444444"/>
                </a:solidFill>
                <a:uFillTx/>
                <a:latin typeface="Gadugi"/>
                <a:ea typeface="Gadugi"/>
                <a:cs typeface="Arial"/>
              </a:rPr>
              <a:t> that represents the communities that we serve at all levels​</a:t>
            </a:r>
            <a:endParaRPr lang="en-US" sz="1800" b="0" i="0" u="none" strike="noStrike" kern="1200" cap="none" spc="0" baseline="0">
              <a:solidFill>
                <a:srgbClr val="000000"/>
              </a:solidFill>
              <a:uFillTx/>
              <a:latin typeface="Gadugi"/>
              <a:ea typeface="Gadugi"/>
              <a:cs typeface="Calibri"/>
            </a:endParaRPr>
          </a:p>
        </p:txBody>
      </p:sp>
      <p:sp>
        <p:nvSpPr>
          <p:cNvPr id="14" name="TextBox 22">
            <a:extLst>
              <a:ext uri="{FF2B5EF4-FFF2-40B4-BE49-F238E27FC236}">
                <a16:creationId xmlns:a16="http://schemas.microsoft.com/office/drawing/2014/main" id="{0C3BAB59-BE5E-F4CE-6420-978D76AC2D99}"/>
              </a:ext>
            </a:extLst>
          </p:cNvPr>
          <p:cNvSpPr txBox="1"/>
          <p:nvPr/>
        </p:nvSpPr>
        <p:spPr>
          <a:xfrm>
            <a:off x="9389690" y="3701262"/>
            <a:ext cx="1780528" cy="1200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444444"/>
                </a:solidFill>
                <a:uFillTx/>
                <a:latin typeface="Gadugi"/>
                <a:ea typeface="Gadugi"/>
                <a:cs typeface="Arial"/>
              </a:rPr>
              <a:t>Develop </a:t>
            </a:r>
            <a:r>
              <a:rPr lang="en-US" sz="1800" b="1" i="0" u="none" strike="noStrike" kern="1200" cap="none" spc="0" baseline="0">
                <a:solidFill>
                  <a:srgbClr val="444444"/>
                </a:solidFill>
                <a:uFillTx/>
                <a:latin typeface="Gadugi"/>
                <a:ea typeface="Gadugi"/>
                <a:cs typeface="Arial"/>
              </a:rPr>
              <a:t>world-class leaders and managers</a:t>
            </a:r>
            <a:endParaRPr lang="en-US" sz="1800" b="0" i="0" u="none" strike="noStrike" kern="1200" cap="none" spc="0" baseline="0">
              <a:solidFill>
                <a:srgbClr val="444444"/>
              </a:solidFill>
              <a:uFillTx/>
              <a:latin typeface="Gadugi"/>
              <a:ea typeface="Gadugi"/>
              <a:cs typeface="Arial"/>
            </a:endParaRPr>
          </a:p>
        </p:txBody>
      </p:sp>
      <p:sp>
        <p:nvSpPr>
          <p:cNvPr id="15" name="TextBox 23">
            <a:extLst>
              <a:ext uri="{FF2B5EF4-FFF2-40B4-BE49-F238E27FC236}">
                <a16:creationId xmlns:a16="http://schemas.microsoft.com/office/drawing/2014/main" id="{E59F52BB-1C87-8501-D5C1-501F9F25FBBC}"/>
              </a:ext>
            </a:extLst>
          </p:cNvPr>
          <p:cNvSpPr txBox="1"/>
          <p:nvPr/>
        </p:nvSpPr>
        <p:spPr>
          <a:xfrm>
            <a:off x="7548307" y="4754944"/>
            <a:ext cx="2106119" cy="175432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444444"/>
                </a:solidFill>
                <a:uFillTx/>
                <a:latin typeface="Gadugi"/>
                <a:ea typeface="Gadugi"/>
                <a:cs typeface="Arial"/>
              </a:rPr>
              <a:t> Have a </a:t>
            </a:r>
            <a:r>
              <a:rPr lang="en-US" sz="1800" b="1" i="0" u="none" strike="noStrike" kern="1200" cap="none" spc="0" baseline="0">
                <a:solidFill>
                  <a:srgbClr val="444444"/>
                </a:solidFill>
                <a:uFillTx/>
                <a:latin typeface="Gadugi"/>
                <a:ea typeface="Gadugi"/>
                <a:cs typeface="Arial"/>
              </a:rPr>
              <a:t>high performing workforce</a:t>
            </a:r>
            <a:r>
              <a:rPr lang="en-US" sz="1800" b="0" i="0" u="none" strike="noStrike" kern="1200" cap="none" spc="0" baseline="0">
                <a:solidFill>
                  <a:srgbClr val="444444"/>
                </a:solidFill>
                <a:uFillTx/>
                <a:latin typeface="Gadugi"/>
                <a:ea typeface="Gadugi"/>
                <a:cs typeface="Arial"/>
              </a:rPr>
              <a:t> that delivers great services for our city​</a:t>
            </a:r>
            <a:endParaRPr lang="en-US" sz="1800" b="0" i="0" u="none" strike="noStrike" kern="1200" cap="none" spc="0" baseline="0">
              <a:solidFill>
                <a:srgbClr val="000000"/>
              </a:solidFill>
              <a:uFillTx/>
              <a:latin typeface="Gadugi"/>
              <a:ea typeface="Gadugi"/>
              <a:cs typeface="Calibri"/>
            </a:endParaRPr>
          </a:p>
        </p:txBody>
      </p:sp>
      <p:sp>
        <p:nvSpPr>
          <p:cNvPr id="16" name="TextBox 24">
            <a:extLst>
              <a:ext uri="{FF2B5EF4-FFF2-40B4-BE49-F238E27FC236}">
                <a16:creationId xmlns:a16="http://schemas.microsoft.com/office/drawing/2014/main" id="{AA196B6B-042E-0538-8C1C-D4BCA856BCC7}"/>
              </a:ext>
            </a:extLst>
          </p:cNvPr>
          <p:cNvSpPr txBox="1"/>
          <p:nvPr/>
        </p:nvSpPr>
        <p:spPr>
          <a:xfrm>
            <a:off x="6051243" y="3644249"/>
            <a:ext cx="1790212" cy="92333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444444"/>
                </a:solidFill>
                <a:uFillTx/>
                <a:latin typeface="Gadugi"/>
                <a:ea typeface="Gadugi"/>
                <a:cs typeface="Arial"/>
              </a:rPr>
              <a:t>Be a </a:t>
            </a:r>
            <a:r>
              <a:rPr lang="en-US" sz="1800" b="1" i="0" u="none" strike="noStrike" kern="1200" cap="none" spc="0" baseline="0">
                <a:solidFill>
                  <a:srgbClr val="444444"/>
                </a:solidFill>
                <a:uFillTx/>
                <a:latin typeface="Gadugi"/>
                <a:ea typeface="Gadugi"/>
                <a:cs typeface="Arial"/>
              </a:rPr>
              <a:t>thriving and healthy workforce</a:t>
            </a:r>
            <a:endParaRPr lang="en-US" sz="1800" b="1" i="0" u="none" strike="noStrike" kern="1200" cap="none" spc="0" baseline="0">
              <a:solidFill>
                <a:srgbClr val="000000"/>
              </a:solidFill>
              <a:uFillTx/>
              <a:latin typeface="Gadugi"/>
              <a:ea typeface="Gadugi"/>
              <a:cs typeface="Calibri"/>
            </a:endParaRPr>
          </a:p>
        </p:txBody>
      </p:sp>
      <p:sp>
        <p:nvSpPr>
          <p:cNvPr id="17" name="TextBox 29">
            <a:extLst>
              <a:ext uri="{FF2B5EF4-FFF2-40B4-BE49-F238E27FC236}">
                <a16:creationId xmlns:a16="http://schemas.microsoft.com/office/drawing/2014/main" id="{DAD8CF5F-9AB6-8501-8C91-78B11C98E2FE}"/>
              </a:ext>
            </a:extLst>
          </p:cNvPr>
          <p:cNvSpPr txBox="1"/>
          <p:nvPr/>
        </p:nvSpPr>
        <p:spPr>
          <a:xfrm>
            <a:off x="157121" y="5443011"/>
            <a:ext cx="5023768" cy="132343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i="0" u="none" strike="noStrike" kern="1200" cap="none" spc="0" baseline="0" dirty="0">
                <a:solidFill>
                  <a:srgbClr val="3B8F99"/>
                </a:solidFill>
                <a:uFillTx/>
                <a:latin typeface="Raleway  "/>
                <a:ea typeface="Gadugi"/>
                <a:cs typeface="Poppins"/>
              </a:rPr>
              <a:t>Good</a:t>
            </a:r>
            <a:r>
              <a:rPr lang="en-US" sz="4000" b="1" i="0" u="none" strike="noStrike" kern="1200" cap="none" spc="0" baseline="0" dirty="0">
                <a:solidFill>
                  <a:srgbClr val="869CA7"/>
                </a:solidFill>
                <a:uFillTx/>
                <a:latin typeface="Raleway  "/>
                <a:ea typeface="Gadugi"/>
                <a:cs typeface="Poppins"/>
              </a:rPr>
              <a:t> </a:t>
            </a:r>
            <a:r>
              <a:rPr lang="en-US" sz="4000" b="1" i="0" u="none" strike="noStrike" kern="1200" cap="none" spc="0" baseline="0" dirty="0">
                <a:uFillTx/>
                <a:latin typeface="Raleway  "/>
                <a:ea typeface="Gadugi"/>
                <a:cs typeface="Poppins"/>
              </a:rPr>
              <a:t>work in a </a:t>
            </a:r>
            <a:endParaRPr lang="en-US" sz="4000" b="0" i="0" u="none" strike="noStrike" kern="1200" cap="none" spc="0" baseline="0" dirty="0">
              <a:uFillTx/>
              <a:latin typeface="Raleway  "/>
              <a:ea typeface="Gadugi"/>
              <a:cs typeface="Poppins"/>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i="0" u="none" strike="noStrike" kern="1200" cap="none" spc="0" baseline="0" dirty="0">
                <a:solidFill>
                  <a:srgbClr val="3B8F99"/>
                </a:solidFill>
                <a:uFillTx/>
                <a:latin typeface="Raleway  "/>
                <a:ea typeface="Gadugi"/>
                <a:cs typeface="Poppins"/>
              </a:rPr>
              <a:t>Great</a:t>
            </a:r>
            <a:r>
              <a:rPr lang="en-US" sz="4000" b="1" i="0" u="none" strike="noStrike" kern="1200" cap="none" spc="0" baseline="0" dirty="0">
                <a:solidFill>
                  <a:srgbClr val="869CA7"/>
                </a:solidFill>
                <a:uFillTx/>
                <a:latin typeface="Raleway  "/>
                <a:ea typeface="Gadugi"/>
                <a:cs typeface="Poppins"/>
              </a:rPr>
              <a:t> </a:t>
            </a:r>
            <a:r>
              <a:rPr lang="en-US" sz="4000" b="1" i="0" u="none" strike="noStrike" kern="1200" cap="none" spc="0" baseline="0" dirty="0">
                <a:uFillTx/>
                <a:latin typeface="Raleway  "/>
                <a:ea typeface="Gadugi"/>
                <a:cs typeface="Poppins"/>
              </a:rPr>
              <a:t>City Council</a:t>
            </a:r>
            <a:endParaRPr lang="en-US" sz="4000" b="0" i="0" u="none" strike="noStrike" kern="1200" cap="none" spc="0" baseline="0" dirty="0">
              <a:uFillTx/>
              <a:latin typeface="Raleway  "/>
              <a:ea typeface="Gadugi"/>
              <a:cs typeface="Poppins"/>
            </a:endParaRPr>
          </a:p>
        </p:txBody>
      </p:sp>
      <p:sp>
        <p:nvSpPr>
          <p:cNvPr id="20" name="TextBox 20">
            <a:extLst>
              <a:ext uri="{FF2B5EF4-FFF2-40B4-BE49-F238E27FC236}">
                <a16:creationId xmlns:a16="http://schemas.microsoft.com/office/drawing/2014/main" id="{842A308C-9A37-58B8-235B-EDFF11E2F42D}"/>
              </a:ext>
            </a:extLst>
          </p:cNvPr>
          <p:cNvSpPr txBox="1"/>
          <p:nvPr/>
        </p:nvSpPr>
        <p:spPr>
          <a:xfrm rot="2160005">
            <a:off x="8611399" y="1059302"/>
            <a:ext cx="3743196"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uFillTx/>
                <a:latin typeface="Raleway  "/>
                <a:ea typeface="Gadugi"/>
                <a:cs typeface="MV Boli"/>
              </a:rPr>
              <a:t>our workforce priorities:</a:t>
            </a:r>
          </a:p>
        </p:txBody>
      </p:sp>
      <p:sp>
        <p:nvSpPr>
          <p:cNvPr id="21" name="TextBox 25">
            <a:extLst>
              <a:ext uri="{FF2B5EF4-FFF2-40B4-BE49-F238E27FC236}">
                <a16:creationId xmlns:a16="http://schemas.microsoft.com/office/drawing/2014/main" id="{52EDCA28-3E8B-EFBE-1F7C-FAE7A53F56B4}"/>
              </a:ext>
            </a:extLst>
          </p:cNvPr>
          <p:cNvSpPr txBox="1"/>
          <p:nvPr/>
        </p:nvSpPr>
        <p:spPr>
          <a:xfrm>
            <a:off x="250247" y="176434"/>
            <a:ext cx="4311633" cy="85597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uFillTx/>
                <a:latin typeface="Raleway  "/>
                <a:ea typeface="Gadugi"/>
                <a:cs typeface="MV Boli"/>
              </a:rPr>
              <a:t>Our workforce </a:t>
            </a:r>
            <a:r>
              <a:rPr lang="en-GB" sz="2400" b="1">
                <a:latin typeface="Raleway  "/>
                <a:ea typeface="Gadugi"/>
                <a:cs typeface="MV Boli"/>
              </a:rPr>
              <a:t>plans</a:t>
            </a:r>
            <a:r>
              <a:rPr lang="en-GB" sz="2400" b="1" i="0" u="none" strike="noStrike" kern="1200" cap="none" spc="0" baseline="0">
                <a:uFillTx/>
                <a:latin typeface="Raleway  "/>
                <a:ea typeface="Gadugi"/>
                <a:cs typeface="MV Boli"/>
              </a:rPr>
              <a:t> collectively deliver:</a:t>
            </a:r>
            <a:endParaRPr lang="en-GB" sz="1800" b="0" i="0" u="none" strike="noStrike" kern="1200" cap="none" spc="0" baseline="0">
              <a:uFillTx/>
              <a:latin typeface="Raleway  "/>
              <a:ea typeface="Gadugi"/>
              <a:cs typeface="Calibri"/>
            </a:endParaRPr>
          </a:p>
        </p:txBody>
      </p:sp>
      <p:sp>
        <p:nvSpPr>
          <p:cNvPr id="22" name="TextBox 26">
            <a:extLst>
              <a:ext uri="{FF2B5EF4-FFF2-40B4-BE49-F238E27FC236}">
                <a16:creationId xmlns:a16="http://schemas.microsoft.com/office/drawing/2014/main" id="{BACBF8EC-388D-9C8E-6C63-3BB50C284885}"/>
              </a:ext>
            </a:extLst>
          </p:cNvPr>
          <p:cNvSpPr txBox="1"/>
          <p:nvPr/>
        </p:nvSpPr>
        <p:spPr>
          <a:xfrm>
            <a:off x="163477" y="5023704"/>
            <a:ext cx="5023658"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uFillTx/>
                <a:latin typeface="Raleway  "/>
                <a:ea typeface="Gadugi"/>
                <a:cs typeface="MV Boli"/>
              </a:rPr>
              <a:t>to achieve our workforce vision:</a:t>
            </a:r>
          </a:p>
        </p:txBody>
      </p:sp>
      <p:pic>
        <p:nvPicPr>
          <p:cNvPr id="3" name="Picture 5" descr="A blue background with white text&#10;&#10;Description automatically generated">
            <a:extLst>
              <a:ext uri="{FF2B5EF4-FFF2-40B4-BE49-F238E27FC236}">
                <a16:creationId xmlns:a16="http://schemas.microsoft.com/office/drawing/2014/main" id="{1774BC96-00DD-B719-9A01-E8197EAF9826}"/>
              </a:ext>
            </a:extLst>
          </p:cNvPr>
          <p:cNvPicPr>
            <a:picLocks noChangeAspect="1"/>
          </p:cNvPicPr>
          <p:nvPr/>
        </p:nvPicPr>
        <p:blipFill>
          <a:blip r:embed="rId3"/>
          <a:stretch>
            <a:fillRect/>
          </a:stretch>
        </p:blipFill>
        <p:spPr>
          <a:xfrm>
            <a:off x="249164" y="2439765"/>
            <a:ext cx="2235205" cy="1276950"/>
          </a:xfrm>
          <a:prstGeom prst="rect">
            <a:avLst/>
          </a:prstGeom>
          <a:noFill/>
          <a:ln cap="flat">
            <a:noFill/>
          </a:ln>
        </p:spPr>
      </p:pic>
      <p:sp>
        <p:nvSpPr>
          <p:cNvPr id="27" name="Oval 28">
            <a:extLst>
              <a:ext uri="{FF2B5EF4-FFF2-40B4-BE49-F238E27FC236}">
                <a16:creationId xmlns:a16="http://schemas.microsoft.com/office/drawing/2014/main" id="{06BB1337-C96C-9100-495A-ABA8E4C92865}"/>
              </a:ext>
            </a:extLst>
          </p:cNvPr>
          <p:cNvSpPr/>
          <p:nvPr/>
        </p:nvSpPr>
        <p:spPr>
          <a:xfrm>
            <a:off x="2134355" y="2735674"/>
            <a:ext cx="398413" cy="42584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Gadugi"/>
              <a:ea typeface="Gadugi"/>
            </a:endParaRPr>
          </a:p>
        </p:txBody>
      </p:sp>
      <p:sp>
        <p:nvSpPr>
          <p:cNvPr id="28" name="Oval 38">
            <a:extLst>
              <a:ext uri="{FF2B5EF4-FFF2-40B4-BE49-F238E27FC236}">
                <a16:creationId xmlns:a16="http://schemas.microsoft.com/office/drawing/2014/main" id="{49ED2F24-5B5E-F514-3CBC-EA13B48EA00A}"/>
              </a:ext>
            </a:extLst>
          </p:cNvPr>
          <p:cNvSpPr/>
          <p:nvPr/>
        </p:nvSpPr>
        <p:spPr>
          <a:xfrm>
            <a:off x="1106323" y="2306647"/>
            <a:ext cx="398413" cy="42584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3ADB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Gadugi"/>
              <a:ea typeface="Gadugi"/>
            </a:endParaRPr>
          </a:p>
        </p:txBody>
      </p:sp>
      <p:cxnSp>
        <p:nvCxnSpPr>
          <p:cNvPr id="33" name="Straight Arrow Connector 32">
            <a:extLst>
              <a:ext uri="{FF2B5EF4-FFF2-40B4-BE49-F238E27FC236}">
                <a16:creationId xmlns:a16="http://schemas.microsoft.com/office/drawing/2014/main" id="{8E94FDD5-15B9-F2E8-32F7-19BEA84D5E0C}"/>
              </a:ext>
            </a:extLst>
          </p:cNvPr>
          <p:cNvCxnSpPr>
            <a:cxnSpLocks/>
          </p:cNvCxnSpPr>
          <p:nvPr/>
        </p:nvCxnSpPr>
        <p:spPr>
          <a:xfrm>
            <a:off x="4901610" y="1592929"/>
            <a:ext cx="1551293"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1D904724-D1CB-FB37-E076-39159D5DE805}"/>
              </a:ext>
            </a:extLst>
          </p:cNvPr>
          <p:cNvCxnSpPr>
            <a:cxnSpLocks/>
          </p:cNvCxnSpPr>
          <p:nvPr/>
        </p:nvCxnSpPr>
        <p:spPr>
          <a:xfrm flipH="1">
            <a:off x="4713942" y="5808971"/>
            <a:ext cx="1356345"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18" name="Picture 17" descr="A white and blue logo&#10;&#10;Description automatically generated">
            <a:extLst>
              <a:ext uri="{FF2B5EF4-FFF2-40B4-BE49-F238E27FC236}">
                <a16:creationId xmlns:a16="http://schemas.microsoft.com/office/drawing/2014/main" id="{898658A0-484B-4164-B246-656001E15178}"/>
              </a:ext>
            </a:extLst>
          </p:cNvPr>
          <p:cNvPicPr>
            <a:picLocks noChangeAspect="1"/>
          </p:cNvPicPr>
          <p:nvPr/>
        </p:nvPicPr>
        <p:blipFill>
          <a:blip r:embed="rId4"/>
          <a:stretch>
            <a:fillRect/>
          </a:stretch>
        </p:blipFill>
        <p:spPr>
          <a:xfrm>
            <a:off x="253999" y="1169140"/>
            <a:ext cx="2228274" cy="1293093"/>
          </a:xfrm>
          <a:prstGeom prst="rect">
            <a:avLst/>
          </a:prstGeom>
          <a:ln>
            <a:noFill/>
          </a:ln>
        </p:spPr>
      </p:pic>
      <p:sp>
        <p:nvSpPr>
          <p:cNvPr id="26" name="Oval 16">
            <a:extLst>
              <a:ext uri="{FF2B5EF4-FFF2-40B4-BE49-F238E27FC236}">
                <a16:creationId xmlns:a16="http://schemas.microsoft.com/office/drawing/2014/main" id="{605E6F0A-614A-5E50-D5CC-03223DC7FC9B}"/>
              </a:ext>
            </a:extLst>
          </p:cNvPr>
          <p:cNvSpPr/>
          <p:nvPr/>
        </p:nvSpPr>
        <p:spPr>
          <a:xfrm>
            <a:off x="2206858" y="1578617"/>
            <a:ext cx="398413" cy="42584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40519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Gadugi"/>
              <a:ea typeface="Gadugi"/>
            </a:endParaRPr>
          </a:p>
        </p:txBody>
      </p:sp>
      <p:sp>
        <p:nvSpPr>
          <p:cNvPr id="25" name="Oval 13">
            <a:extLst>
              <a:ext uri="{FF2B5EF4-FFF2-40B4-BE49-F238E27FC236}">
                <a16:creationId xmlns:a16="http://schemas.microsoft.com/office/drawing/2014/main" id="{7C78B679-87B7-A10F-3F63-5713DF765C7D}"/>
              </a:ext>
            </a:extLst>
          </p:cNvPr>
          <p:cNvSpPr/>
          <p:nvPr/>
        </p:nvSpPr>
        <p:spPr>
          <a:xfrm>
            <a:off x="3395323" y="2217337"/>
            <a:ext cx="398413" cy="42584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Gadugi"/>
              <a:ea typeface="Gadugi"/>
            </a:endParaRPr>
          </a:p>
        </p:txBody>
      </p:sp>
      <p:pic>
        <p:nvPicPr>
          <p:cNvPr id="24" name="Picture 23" descr="A person smiling with curly hair&#10;&#10;Description automatically generated">
            <a:extLst>
              <a:ext uri="{FF2B5EF4-FFF2-40B4-BE49-F238E27FC236}">
                <a16:creationId xmlns:a16="http://schemas.microsoft.com/office/drawing/2014/main" id="{3463114B-2894-E939-018D-6272AD03AB96}"/>
              </a:ext>
            </a:extLst>
          </p:cNvPr>
          <p:cNvPicPr>
            <a:picLocks noChangeAspect="1"/>
          </p:cNvPicPr>
          <p:nvPr/>
        </p:nvPicPr>
        <p:blipFill>
          <a:blip r:embed="rId5"/>
          <a:stretch>
            <a:fillRect/>
          </a:stretch>
        </p:blipFill>
        <p:spPr>
          <a:xfrm>
            <a:off x="2479325" y="2424759"/>
            <a:ext cx="2260977" cy="1285231"/>
          </a:xfrm>
          <a:prstGeom prst="rect">
            <a:avLst/>
          </a:prstGeom>
          <a:ln>
            <a:noFill/>
          </a:ln>
        </p:spPr>
      </p:pic>
      <p:pic>
        <p:nvPicPr>
          <p:cNvPr id="32" name="Picture 31" descr="A blue and white rectangular sign with white text&#10;&#10;AI-generated content may be incorrect.">
            <a:extLst>
              <a:ext uri="{FF2B5EF4-FFF2-40B4-BE49-F238E27FC236}">
                <a16:creationId xmlns:a16="http://schemas.microsoft.com/office/drawing/2014/main" id="{982D328C-FDBA-EE8A-7709-1945E0B2818E}"/>
              </a:ext>
            </a:extLst>
          </p:cNvPr>
          <p:cNvPicPr>
            <a:picLocks noChangeAspect="1"/>
          </p:cNvPicPr>
          <p:nvPr/>
        </p:nvPicPr>
        <p:blipFill>
          <a:blip r:embed="rId6"/>
          <a:stretch>
            <a:fillRect/>
          </a:stretch>
        </p:blipFill>
        <p:spPr>
          <a:xfrm>
            <a:off x="2471979" y="1187235"/>
            <a:ext cx="2224008" cy="1267632"/>
          </a:xfrm>
          <a:prstGeom prst="rect">
            <a:avLst/>
          </a:prstGeom>
        </p:spPr>
      </p:pic>
      <p:sp>
        <p:nvSpPr>
          <p:cNvPr id="34" name="Oval 28">
            <a:extLst>
              <a:ext uri="{FF2B5EF4-FFF2-40B4-BE49-F238E27FC236}">
                <a16:creationId xmlns:a16="http://schemas.microsoft.com/office/drawing/2014/main" id="{06C1698E-C410-058A-6585-C8B9466EF8D4}"/>
              </a:ext>
            </a:extLst>
          </p:cNvPr>
          <p:cNvSpPr/>
          <p:nvPr/>
        </p:nvSpPr>
        <p:spPr>
          <a:xfrm>
            <a:off x="3191322" y="2219480"/>
            <a:ext cx="398413" cy="42584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Gadugi"/>
              <a:ea typeface="Gadugi"/>
            </a:endParaRPr>
          </a:p>
        </p:txBody>
      </p:sp>
    </p:spTree>
    <p:extLst>
      <p:ext uri="{BB962C8B-B14F-4D97-AF65-F5344CB8AC3E}">
        <p14:creationId xmlns:p14="http://schemas.microsoft.com/office/powerpoint/2010/main" val="3835274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8648C41-BE3A-81B7-4677-11B298A64DDC}"/>
              </a:ext>
            </a:extLst>
          </p:cNvPr>
          <p:cNvSpPr>
            <a:spLocks noGrp="1"/>
          </p:cNvSpPr>
          <p:nvPr>
            <p:ph type="title"/>
          </p:nvPr>
        </p:nvSpPr>
        <p:spPr>
          <a:xfrm>
            <a:off x="489396" y="3424506"/>
            <a:ext cx="9394372" cy="2852737"/>
          </a:xfrm>
        </p:spPr>
        <p:txBody>
          <a:bodyPr>
            <a:normAutofit/>
          </a:bodyPr>
          <a:lstStyle/>
          <a:p>
            <a:pPr>
              <a:lnSpc>
                <a:spcPct val="100000"/>
              </a:lnSpc>
              <a:spcBef>
                <a:spcPts val="0"/>
              </a:spcBef>
            </a:pPr>
            <a:r>
              <a:rPr lang="en-US" sz="6000" b="1">
                <a:solidFill>
                  <a:schemeClr val="tx2">
                    <a:lumMod val="90000"/>
                    <a:lumOff val="10000"/>
                  </a:schemeClr>
                </a:solidFill>
                <a:latin typeface="Raleway"/>
                <a:ea typeface="Gadugi"/>
                <a:cs typeface="Segoe UI"/>
              </a:rPr>
              <a:t>Workforce Plans and their priorities </a:t>
            </a:r>
            <a:endParaRPr lang="en-US" sz="6000">
              <a:solidFill>
                <a:schemeClr val="tx2">
                  <a:lumMod val="90000"/>
                  <a:lumOff val="10000"/>
                </a:schemeClr>
              </a:solidFill>
              <a:latin typeface="Gadugi"/>
              <a:ea typeface="Gadugi"/>
            </a:endParaRPr>
          </a:p>
        </p:txBody>
      </p:sp>
    </p:spTree>
    <p:extLst>
      <p:ext uri="{BB962C8B-B14F-4D97-AF65-F5344CB8AC3E}">
        <p14:creationId xmlns:p14="http://schemas.microsoft.com/office/powerpoint/2010/main" val="660336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E491-4867-45B9-6FDE-D7B842972303}"/>
              </a:ext>
            </a:extLst>
          </p:cNvPr>
          <p:cNvSpPr>
            <a:spLocks noGrp="1"/>
          </p:cNvSpPr>
          <p:nvPr>
            <p:ph type="title"/>
          </p:nvPr>
        </p:nvSpPr>
        <p:spPr>
          <a:xfrm>
            <a:off x="267823" y="-2120"/>
            <a:ext cx="4601876" cy="1600200"/>
          </a:xfrm>
        </p:spPr>
        <p:txBody>
          <a:bodyPr>
            <a:normAutofit/>
          </a:bodyPr>
          <a:lstStyle/>
          <a:p>
            <a:r>
              <a:rPr lang="en-GB" sz="4000" b="1">
                <a:solidFill>
                  <a:schemeClr val="tx2">
                    <a:lumMod val="90000"/>
                    <a:lumOff val="10000"/>
                  </a:schemeClr>
                </a:solidFill>
                <a:latin typeface="Raleway"/>
                <a:ea typeface="Gadugi"/>
              </a:rPr>
              <a:t>Health &amp; Wellbeing Plan</a:t>
            </a:r>
            <a:endParaRPr lang="en-US" sz="4000">
              <a:solidFill>
                <a:schemeClr val="tx2">
                  <a:lumMod val="90000"/>
                  <a:lumOff val="10000"/>
                </a:schemeClr>
              </a:solidFill>
              <a:latin typeface="Raleway"/>
              <a:ea typeface="Calibri Light"/>
              <a:cs typeface="Calibri Light"/>
            </a:endParaRPr>
          </a:p>
        </p:txBody>
      </p:sp>
      <p:sp>
        <p:nvSpPr>
          <p:cNvPr id="3" name="Content Placeholder 2">
            <a:extLst>
              <a:ext uri="{FF2B5EF4-FFF2-40B4-BE49-F238E27FC236}">
                <a16:creationId xmlns:a16="http://schemas.microsoft.com/office/drawing/2014/main" id="{25C72B17-3F25-BA55-555F-500954C6B612}"/>
              </a:ext>
            </a:extLst>
          </p:cNvPr>
          <p:cNvSpPr>
            <a:spLocks noGrp="1"/>
          </p:cNvSpPr>
          <p:nvPr>
            <p:ph idx="1"/>
          </p:nvPr>
        </p:nvSpPr>
        <p:spPr>
          <a:xfrm>
            <a:off x="5228541" y="588281"/>
            <a:ext cx="6553199" cy="5680979"/>
          </a:xfrm>
        </p:spPr>
        <p:txBody>
          <a:bodyPr vert="horz" wrap="square" lIns="91440" tIns="45720" rIns="91440" bIns="45720" anchor="t" anchorCtr="0" compatLnSpc="1">
            <a:noAutofit/>
          </a:bodyPr>
          <a:lstStyle/>
          <a:p>
            <a:pPr marL="0" indent="0">
              <a:lnSpc>
                <a:spcPct val="100000"/>
              </a:lnSpc>
              <a:spcAft>
                <a:spcPts val="1000"/>
              </a:spcAft>
              <a:buNone/>
            </a:pPr>
            <a:r>
              <a:rPr lang="en-US" sz="1400" b="1">
                <a:solidFill>
                  <a:schemeClr val="tx2">
                    <a:lumMod val="90000"/>
                    <a:lumOff val="10000"/>
                  </a:schemeClr>
                </a:solidFill>
                <a:latin typeface="Raleway"/>
                <a:ea typeface="Gadugi"/>
                <a:cs typeface="Calibri Light"/>
              </a:rPr>
              <a:t>PROMOTE AND ENCOURAGE GOOD MENTAL HEALTH AND WELLBEING - </a:t>
            </a:r>
            <a:r>
              <a:rPr lang="en-US" sz="1400">
                <a:latin typeface="Raleway"/>
                <a:ea typeface="Gadugi"/>
                <a:cs typeface="Calibri Light"/>
              </a:rPr>
              <a:t>Ensure staff and managers have the knowledge, skills and tools to support having good mental health and wellbeing and that everyone feels that </a:t>
            </a:r>
            <a:r>
              <a:rPr lang="en-GB" sz="1400">
                <a:latin typeface="Raleway"/>
                <a:ea typeface="Gadugi"/>
                <a:cs typeface="Calibri Light"/>
              </a:rPr>
              <a:t>they can talk openly about stress and Mental Health</a:t>
            </a:r>
            <a:endParaRPr lang="en-US" sz="1400" b="1">
              <a:solidFill>
                <a:schemeClr val="tx2">
                  <a:lumMod val="90000"/>
                  <a:lumOff val="10000"/>
                </a:schemeClr>
              </a:solidFill>
              <a:latin typeface="Raleway"/>
              <a:ea typeface="Calibri"/>
              <a:cs typeface="Calibri Light"/>
            </a:endParaRPr>
          </a:p>
          <a:p>
            <a:pPr marL="0" indent="0">
              <a:lnSpc>
                <a:spcPct val="100000"/>
              </a:lnSpc>
              <a:spcBef>
                <a:spcPts val="0"/>
              </a:spcBef>
              <a:buNone/>
            </a:pPr>
            <a:r>
              <a:rPr lang="en-US" sz="1400" b="1">
                <a:solidFill>
                  <a:schemeClr val="tx2">
                    <a:lumMod val="90000"/>
                    <a:lumOff val="10000"/>
                  </a:schemeClr>
                </a:solidFill>
                <a:latin typeface="Raleway"/>
                <a:ea typeface="Gadugi"/>
                <a:cs typeface="Calibri Light"/>
              </a:rPr>
              <a:t>EMPOWER STAFF TO MAKE GOOD PHYSICAL HEALTH AND LIFESTYLE CHOICES  - </a:t>
            </a:r>
            <a:r>
              <a:rPr lang="en-US" sz="1400">
                <a:latin typeface="Raleway"/>
                <a:ea typeface="Gadugi"/>
                <a:cs typeface="Calibri Light"/>
              </a:rPr>
              <a:t>Empower our workforce to engage in healthy lifestyle choices by promoting physical activities, healthy eating and healthy lifestyles.</a:t>
            </a:r>
          </a:p>
          <a:p>
            <a:pPr marL="0" indent="0">
              <a:lnSpc>
                <a:spcPct val="100000"/>
              </a:lnSpc>
              <a:spcAft>
                <a:spcPts val="1000"/>
              </a:spcAft>
              <a:buNone/>
            </a:pPr>
            <a:r>
              <a:rPr lang="en-US" sz="1400" b="1">
                <a:solidFill>
                  <a:schemeClr val="tx2">
                    <a:lumMod val="90000"/>
                    <a:lumOff val="10000"/>
                  </a:schemeClr>
                </a:solidFill>
                <a:latin typeface="Raleway"/>
                <a:ea typeface="Gadugi"/>
                <a:cs typeface="Calibri Light"/>
              </a:rPr>
              <a:t>EMBED GOOD WELLBEING PRACTICES IN OUR LEADERSHIP - </a:t>
            </a:r>
            <a:r>
              <a:rPr lang="en-US" sz="1400">
                <a:latin typeface="Raleway"/>
                <a:ea typeface="Gadugi"/>
                <a:cs typeface="Calibri Light"/>
              </a:rPr>
              <a:t>Support leaders (at all levels) to champion health and wellbeing and promote and </a:t>
            </a:r>
            <a:r>
              <a:rPr lang="en-US" sz="1400" err="1">
                <a:latin typeface="Raleway"/>
                <a:ea typeface="Gadugi"/>
                <a:cs typeface="Calibri Light"/>
              </a:rPr>
              <a:t>prioritise</a:t>
            </a:r>
            <a:r>
              <a:rPr lang="en-US" sz="1400">
                <a:latin typeface="Raleway"/>
                <a:ea typeface="Gadugi"/>
                <a:cs typeface="Calibri Light"/>
              </a:rPr>
              <a:t> the health and wellbeing of their teams and services.</a:t>
            </a:r>
          </a:p>
          <a:p>
            <a:pPr marL="0" indent="0">
              <a:lnSpc>
                <a:spcPct val="100000"/>
              </a:lnSpc>
              <a:spcAft>
                <a:spcPts val="1000"/>
              </a:spcAft>
              <a:buNone/>
            </a:pPr>
            <a:r>
              <a:rPr lang="en-US" sz="1400" b="1">
                <a:solidFill>
                  <a:schemeClr val="tx2">
                    <a:lumMod val="90000"/>
                    <a:lumOff val="10000"/>
                  </a:schemeClr>
                </a:solidFill>
                <a:latin typeface="Raleway"/>
                <a:ea typeface="Gadugi"/>
                <a:cs typeface="Calibri Light"/>
              </a:rPr>
              <a:t>STRENGTHEN HEALTH &amp; WELLBEING COMMUNICATIONS AND ENGAGEMENT - </a:t>
            </a:r>
            <a:r>
              <a:rPr lang="en-US" sz="1400">
                <a:latin typeface="Raleway"/>
                <a:ea typeface="Gadugi"/>
                <a:cs typeface="Calibri Light"/>
              </a:rPr>
              <a:t>Develop first-class communications and engagement, ensuring everyone is connected to staying safe and well, and that they have a voice that is heard and reflected in decision making. </a:t>
            </a:r>
          </a:p>
          <a:p>
            <a:pPr marL="0" indent="0">
              <a:lnSpc>
                <a:spcPct val="100000"/>
              </a:lnSpc>
              <a:spcAft>
                <a:spcPts val="1000"/>
              </a:spcAft>
              <a:buNone/>
            </a:pPr>
            <a:r>
              <a:rPr lang="en-US" sz="1400" b="1">
                <a:solidFill>
                  <a:schemeClr val="tx2">
                    <a:lumMod val="90000"/>
                    <a:lumOff val="10000"/>
                  </a:schemeClr>
                </a:solidFill>
                <a:latin typeface="Raleway"/>
                <a:ea typeface="Gadugi"/>
                <a:cs typeface="Calibri Light"/>
              </a:rPr>
              <a:t>GROW OUR INCLUSIVE AND ACCESSIBLE FINANCIAL WELLBEING OFFER - </a:t>
            </a:r>
            <a:r>
              <a:rPr lang="en-US" sz="1400">
                <a:latin typeface="Raleway"/>
                <a:ea typeface="Gadugi"/>
                <a:cs typeface="Calibri Light"/>
              </a:rPr>
              <a:t>Continue to strengthen our financial wellbeing offer which promotes financial literacy, provides access to affordable borrowing and advances and respond directly to the cost-of-living crisis.</a:t>
            </a:r>
          </a:p>
          <a:p>
            <a:pPr marL="0" indent="0">
              <a:lnSpc>
                <a:spcPct val="100000"/>
              </a:lnSpc>
              <a:spcAft>
                <a:spcPts val="1000"/>
              </a:spcAft>
              <a:buNone/>
            </a:pPr>
            <a:r>
              <a:rPr lang="en-US" sz="1400" b="1">
                <a:solidFill>
                  <a:schemeClr val="tx2">
                    <a:lumMod val="90000"/>
                    <a:lumOff val="10000"/>
                  </a:schemeClr>
                </a:solidFill>
                <a:latin typeface="Raleway"/>
                <a:ea typeface="Gadugi"/>
                <a:cs typeface="Calibri Light"/>
              </a:rPr>
              <a:t>HEALTHY AND INCLUSIVE WORKPLACE - </a:t>
            </a:r>
            <a:r>
              <a:rPr lang="en-US" sz="1400">
                <a:latin typeface="Raleway"/>
                <a:ea typeface="Gadugi"/>
                <a:cs typeface="Calibri Light"/>
              </a:rPr>
              <a:t>Ensure that staff work in environments that promote wellbeing, which are open and inclusive, with a good work-life balance and a sense of role fulfillment.</a:t>
            </a:r>
          </a:p>
        </p:txBody>
      </p:sp>
      <p:sp>
        <p:nvSpPr>
          <p:cNvPr id="4" name="Text Placeholder 3">
            <a:extLst>
              <a:ext uri="{FF2B5EF4-FFF2-40B4-BE49-F238E27FC236}">
                <a16:creationId xmlns:a16="http://schemas.microsoft.com/office/drawing/2014/main" id="{60E57826-9B88-5241-00A0-DC24654663AD}"/>
              </a:ext>
            </a:extLst>
          </p:cNvPr>
          <p:cNvSpPr>
            <a:spLocks noGrp="1"/>
          </p:cNvSpPr>
          <p:nvPr>
            <p:ph type="body" idx="2"/>
          </p:nvPr>
        </p:nvSpPr>
        <p:spPr>
          <a:xfrm>
            <a:off x="267823" y="3528634"/>
            <a:ext cx="4601876" cy="3004560"/>
          </a:xfrm>
        </p:spPr>
        <p:txBody>
          <a:bodyPr>
            <a:normAutofit lnSpcReduction="10000"/>
          </a:bodyPr>
          <a:lstStyle/>
          <a:p>
            <a:pPr>
              <a:lnSpc>
                <a:spcPct val="110000"/>
              </a:lnSpc>
            </a:pPr>
            <a:r>
              <a:rPr lang="en-US" b="1" dirty="0">
                <a:solidFill>
                  <a:schemeClr val="tx2">
                    <a:lumMod val="90000"/>
                    <a:lumOff val="10000"/>
                  </a:schemeClr>
                </a:solidFill>
                <a:latin typeface="Raleway"/>
                <a:ea typeface="Calibri"/>
                <a:cs typeface="Calibri"/>
              </a:rPr>
              <a:t>To create a healthy and thriving workforce by </a:t>
            </a:r>
            <a:r>
              <a:rPr lang="en-US" b="1" dirty="0" err="1">
                <a:solidFill>
                  <a:schemeClr val="tx2">
                    <a:lumMod val="90000"/>
                    <a:lumOff val="10000"/>
                  </a:schemeClr>
                </a:solidFill>
                <a:latin typeface="Raleway"/>
                <a:ea typeface="Calibri"/>
                <a:cs typeface="Calibri"/>
              </a:rPr>
              <a:t>prioritising</a:t>
            </a:r>
            <a:r>
              <a:rPr lang="en-US" b="1" dirty="0">
                <a:solidFill>
                  <a:schemeClr val="tx2">
                    <a:lumMod val="90000"/>
                    <a:lumOff val="10000"/>
                  </a:schemeClr>
                </a:solidFill>
                <a:latin typeface="Raleway"/>
                <a:ea typeface="Calibri"/>
                <a:cs typeface="Calibri"/>
              </a:rPr>
              <a:t> and promoting the health and wellbeing of staff</a:t>
            </a:r>
            <a:endParaRPr lang="en-US" dirty="0">
              <a:solidFill>
                <a:schemeClr val="tx2">
                  <a:lumMod val="90000"/>
                  <a:lumOff val="10000"/>
                </a:schemeClr>
              </a:solidFill>
            </a:endParaRPr>
          </a:p>
          <a:p>
            <a:pPr>
              <a:lnSpc>
                <a:spcPct val="110000"/>
              </a:lnSpc>
            </a:pPr>
            <a:r>
              <a:rPr lang="en-US" dirty="0">
                <a:solidFill>
                  <a:schemeClr val="tx2">
                    <a:lumMod val="90000"/>
                    <a:lumOff val="10000"/>
                  </a:schemeClr>
                </a:solidFill>
                <a:latin typeface="Raleway"/>
                <a:ea typeface="Calibri"/>
                <a:cs typeface="Calibri"/>
              </a:rPr>
              <a:t>Promoting and supporting the health, safety and wellbeing of staff is a priority for the council. The Health and Wellbeing Plan sets out how we will improve workplace wellbeing leading to increased resilience, better employee engagement, reduced sickness absence, and higher performance and productivity</a:t>
            </a:r>
            <a:r>
              <a:rPr lang="en-US" sz="1400" dirty="0">
                <a:solidFill>
                  <a:schemeClr val="tx2">
                    <a:lumMod val="90000"/>
                    <a:lumOff val="10000"/>
                  </a:schemeClr>
                </a:solidFill>
                <a:latin typeface="Raleway"/>
                <a:ea typeface="Calibri"/>
                <a:cs typeface="Calibri"/>
              </a:rPr>
              <a:t>.</a:t>
            </a:r>
          </a:p>
        </p:txBody>
      </p:sp>
      <p:sp>
        <p:nvSpPr>
          <p:cNvPr id="10" name="Rectangle 9">
            <a:extLst>
              <a:ext uri="{FF2B5EF4-FFF2-40B4-BE49-F238E27FC236}">
                <a16:creationId xmlns:a16="http://schemas.microsoft.com/office/drawing/2014/main" id="{35399F32-1265-5C19-FFE1-5E06766858E5}"/>
              </a:ext>
            </a:extLst>
          </p:cNvPr>
          <p:cNvSpPr/>
          <p:nvPr/>
        </p:nvSpPr>
        <p:spPr>
          <a:xfrm>
            <a:off x="4869699" y="0"/>
            <a:ext cx="87055" cy="6858000"/>
          </a:xfrm>
          <a:prstGeom prst="rect">
            <a:avLst/>
          </a:prstGeom>
          <a:solidFill>
            <a:srgbClr val="3B8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90000"/>
                  <a:lumOff val="10000"/>
                </a:schemeClr>
              </a:solidFill>
            </a:endParaRPr>
          </a:p>
        </p:txBody>
      </p:sp>
      <p:pic>
        <p:nvPicPr>
          <p:cNvPr id="5" name="Picture 4" descr="A person smiling with curly hair&#10;&#10;Description automatically generated">
            <a:extLst>
              <a:ext uri="{FF2B5EF4-FFF2-40B4-BE49-F238E27FC236}">
                <a16:creationId xmlns:a16="http://schemas.microsoft.com/office/drawing/2014/main" id="{D6D90EE9-5971-B505-D330-4BF24DA787DC}"/>
              </a:ext>
            </a:extLst>
          </p:cNvPr>
          <p:cNvPicPr>
            <a:picLocks noChangeAspect="1"/>
          </p:cNvPicPr>
          <p:nvPr/>
        </p:nvPicPr>
        <p:blipFill>
          <a:blip r:embed="rId2"/>
          <a:stretch>
            <a:fillRect/>
          </a:stretch>
        </p:blipFill>
        <p:spPr>
          <a:xfrm>
            <a:off x="1252376" y="1714420"/>
            <a:ext cx="2635520" cy="1582281"/>
          </a:xfrm>
          <a:prstGeom prst="rect">
            <a:avLst/>
          </a:prstGeom>
        </p:spPr>
      </p:pic>
    </p:spTree>
    <p:extLst>
      <p:ext uri="{BB962C8B-B14F-4D97-AF65-F5344CB8AC3E}">
        <p14:creationId xmlns:p14="http://schemas.microsoft.com/office/powerpoint/2010/main" val="1633961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E491-4867-45B9-6FDE-D7B842972303}"/>
              </a:ext>
            </a:extLst>
          </p:cNvPr>
          <p:cNvSpPr>
            <a:spLocks noGrp="1"/>
          </p:cNvSpPr>
          <p:nvPr>
            <p:ph type="title"/>
          </p:nvPr>
        </p:nvSpPr>
        <p:spPr>
          <a:xfrm>
            <a:off x="191281" y="372784"/>
            <a:ext cx="4765473" cy="1513936"/>
          </a:xfrm>
        </p:spPr>
        <p:txBody>
          <a:bodyPr vert="horz" wrap="square" lIns="91440" tIns="45720" rIns="91440" bIns="45720" anchor="b" anchorCtr="0" compatLnSpc="1">
            <a:noAutofit/>
          </a:bodyPr>
          <a:lstStyle/>
          <a:p>
            <a:r>
              <a:rPr lang="en-GB" sz="4000" b="1">
                <a:solidFill>
                  <a:schemeClr val="tx2">
                    <a:lumMod val="90000"/>
                    <a:lumOff val="10000"/>
                  </a:schemeClr>
                </a:solidFill>
                <a:latin typeface="Raleway"/>
                <a:ea typeface="Gadugi"/>
              </a:rPr>
              <a:t>The Workforce Equality Diversity &amp; Inclusion Plan</a:t>
            </a:r>
            <a:endParaRPr lang="en-GB" sz="4000" b="1">
              <a:solidFill>
                <a:schemeClr val="tx2">
                  <a:lumMod val="90000"/>
                  <a:lumOff val="10000"/>
                </a:schemeClr>
              </a:solidFill>
              <a:latin typeface="Gadugi"/>
              <a:ea typeface="Gadugi"/>
              <a:cs typeface="Calibri Light"/>
            </a:endParaRPr>
          </a:p>
        </p:txBody>
      </p:sp>
      <p:sp>
        <p:nvSpPr>
          <p:cNvPr id="3" name="Content Placeholder 2">
            <a:extLst>
              <a:ext uri="{FF2B5EF4-FFF2-40B4-BE49-F238E27FC236}">
                <a16:creationId xmlns:a16="http://schemas.microsoft.com/office/drawing/2014/main" id="{25C72B17-3F25-BA55-555F-500954C6B612}"/>
              </a:ext>
            </a:extLst>
          </p:cNvPr>
          <p:cNvSpPr>
            <a:spLocks noGrp="1"/>
          </p:cNvSpPr>
          <p:nvPr>
            <p:ph idx="1"/>
          </p:nvPr>
        </p:nvSpPr>
        <p:spPr>
          <a:xfrm>
            <a:off x="5182359" y="184190"/>
            <a:ext cx="6553199" cy="6223615"/>
          </a:xfrm>
        </p:spPr>
        <p:txBody>
          <a:bodyPr vert="horz" wrap="square" lIns="91440" tIns="45720" rIns="91440" bIns="45720" anchor="t" anchorCtr="0" compatLnSpc="1">
            <a:noAutofit/>
          </a:bodyPr>
          <a:lstStyle/>
          <a:p>
            <a:pPr marL="0" indent="0">
              <a:lnSpc>
                <a:spcPct val="100000"/>
              </a:lnSpc>
              <a:spcAft>
                <a:spcPts val="1000"/>
              </a:spcAft>
              <a:buNone/>
            </a:pPr>
            <a:r>
              <a:rPr lang="en-GB" sz="1400" b="1">
                <a:solidFill>
                  <a:schemeClr val="tx2">
                    <a:lumMod val="90000"/>
                    <a:lumOff val="10000"/>
                  </a:schemeClr>
                </a:solidFill>
                <a:latin typeface="Raleway  "/>
                <a:ea typeface="Gadugi"/>
                <a:cs typeface="Calibri Light"/>
              </a:rPr>
              <a:t>INCLUSIVE AND ACCOUNTABLE LEADERSHIP </a:t>
            </a:r>
            <a:r>
              <a:rPr lang="en-GB" sz="1400">
                <a:latin typeface="Raleway  "/>
                <a:ea typeface="Gadugi"/>
                <a:cs typeface="Calibri Light"/>
              </a:rPr>
              <a:t>Leaders are role models for inclusion and provide visible, accountable and inclusive leadership which supports the Council to advancing workplace equality, diversity and inclusion.</a:t>
            </a:r>
          </a:p>
          <a:p>
            <a:pPr marL="0" indent="0">
              <a:lnSpc>
                <a:spcPct val="100000"/>
              </a:lnSpc>
              <a:spcAft>
                <a:spcPts val="1000"/>
              </a:spcAft>
              <a:buNone/>
            </a:pPr>
            <a:r>
              <a:rPr lang="en-GB" sz="1400" b="1">
                <a:solidFill>
                  <a:schemeClr val="tx2">
                    <a:lumMod val="90000"/>
                    <a:lumOff val="10000"/>
                  </a:schemeClr>
                </a:solidFill>
                <a:latin typeface="Raleway  "/>
                <a:ea typeface="Gadugi"/>
                <a:cs typeface="Calibri Light"/>
              </a:rPr>
              <a:t>BEING A GOOD LINE MANAGER </a:t>
            </a:r>
            <a:r>
              <a:rPr lang="en-GB" sz="1400">
                <a:latin typeface="Raleway  "/>
                <a:ea typeface="Gadugi"/>
                <a:cs typeface="Calibri Light"/>
              </a:rPr>
              <a:t>Ensure our line managers have the knowledge, skills and confidence to proactively champion equality, diversity and inclusion.</a:t>
            </a:r>
          </a:p>
          <a:p>
            <a:pPr marL="0" indent="0">
              <a:buNone/>
            </a:pPr>
            <a:r>
              <a:rPr lang="en-GB" sz="1400" b="1">
                <a:solidFill>
                  <a:schemeClr val="tx2">
                    <a:lumMod val="90000"/>
                    <a:lumOff val="10000"/>
                  </a:schemeClr>
                </a:solidFill>
                <a:latin typeface="Raleway  "/>
                <a:ea typeface="Gadugi"/>
                <a:cs typeface="Calibri Light"/>
              </a:rPr>
              <a:t>RACE AND ANTI-RACISM </a:t>
            </a:r>
            <a:r>
              <a:rPr lang="en-GB" sz="1400">
                <a:latin typeface="Raleway  "/>
                <a:ea typeface="Gadugi"/>
                <a:cs typeface="Calibri Light"/>
              </a:rPr>
              <a:t>Demonstrating our </a:t>
            </a:r>
            <a:r>
              <a:rPr lang="en-GB" sz="1400" err="1">
                <a:latin typeface="Raleway  "/>
                <a:ea typeface="Gadugi"/>
                <a:cs typeface="Calibri Light"/>
              </a:rPr>
              <a:t>committment</a:t>
            </a:r>
            <a:r>
              <a:rPr lang="en-GB" sz="1400">
                <a:latin typeface="Raleway  "/>
                <a:ea typeface="Gadugi"/>
                <a:cs typeface="Calibri Light"/>
              </a:rPr>
              <a:t> to becoming an intentionally anti-racist employer that proactively tackles racism in our policies, practices, systems and structures.. Advance race equality in the workplace and recruit and develop a workforce better reflects the communities that we serve all levels.</a:t>
            </a:r>
            <a:endParaRPr lang="en-US" sz="1400">
              <a:latin typeface="Raleway  "/>
              <a:ea typeface="Gadugi"/>
              <a:cs typeface="Calibri Light"/>
            </a:endParaRPr>
          </a:p>
          <a:p>
            <a:pPr marL="0" indent="0">
              <a:lnSpc>
                <a:spcPct val="100000"/>
              </a:lnSpc>
              <a:spcAft>
                <a:spcPts val="1000"/>
              </a:spcAft>
              <a:buNone/>
            </a:pPr>
            <a:r>
              <a:rPr lang="en-GB" sz="1400" b="1">
                <a:solidFill>
                  <a:schemeClr val="tx2">
                    <a:lumMod val="90000"/>
                    <a:lumOff val="10000"/>
                  </a:schemeClr>
                </a:solidFill>
                <a:latin typeface="Raleway  "/>
                <a:ea typeface="Gadugi"/>
                <a:cs typeface="Calibri Light"/>
              </a:rPr>
              <a:t>DISABILITY AND NEURO-DIVERSITY </a:t>
            </a:r>
            <a:r>
              <a:rPr lang="en-GB" sz="1400">
                <a:latin typeface="Raleway  "/>
                <a:ea typeface="Gadugi"/>
                <a:cs typeface="Calibri Light"/>
              </a:rPr>
              <a:t>Committed to attracting, developing and retaining Disabled employees and employees with long-term health conditions and ensuring our workplace is neuroinclusive, accessible and supports people to thrive.</a:t>
            </a:r>
          </a:p>
          <a:p>
            <a:pPr marL="0" indent="0">
              <a:lnSpc>
                <a:spcPct val="100000"/>
              </a:lnSpc>
              <a:spcAft>
                <a:spcPts val="1000"/>
              </a:spcAft>
              <a:buNone/>
            </a:pPr>
            <a:r>
              <a:rPr lang="en-GB" sz="1400" b="1">
                <a:solidFill>
                  <a:schemeClr val="tx2">
                    <a:lumMod val="90000"/>
                    <a:lumOff val="10000"/>
                  </a:schemeClr>
                </a:solidFill>
                <a:latin typeface="Raleway  "/>
                <a:ea typeface="Gadugi"/>
                <a:cs typeface="Calibri Light"/>
              </a:rPr>
              <a:t>ATTRACTING, DEVELOPING AND RETAINING DIVERSE TALENT </a:t>
            </a:r>
            <a:r>
              <a:rPr lang="en-GB" sz="1400">
                <a:latin typeface="Raleway  "/>
                <a:ea typeface="Gadugi"/>
                <a:cs typeface="Calibri Light"/>
              </a:rPr>
              <a:t>Creating a talented and diverse workforce that performs well, better reflects the communities that we serve at all levels and makes a difference to the lives of Manchester people</a:t>
            </a:r>
          </a:p>
          <a:p>
            <a:pPr marL="0" indent="0">
              <a:buNone/>
            </a:pPr>
            <a:r>
              <a:rPr lang="en-GB" sz="1400" b="1">
                <a:solidFill>
                  <a:schemeClr val="tx2">
                    <a:lumMod val="90000"/>
                    <a:lumOff val="10000"/>
                  </a:schemeClr>
                </a:solidFill>
                <a:latin typeface="Raleway  "/>
                <a:ea typeface="Gadugi"/>
                <a:cs typeface="Calibri Light"/>
              </a:rPr>
              <a:t>EQUITABLE AND INCLUSIVE WORKPLACE </a:t>
            </a:r>
            <a:r>
              <a:rPr lang="en-GB" sz="1400">
                <a:latin typeface="Raleway  "/>
                <a:ea typeface="Gadugi"/>
                <a:cs typeface="Calibri Light"/>
              </a:rPr>
              <a:t>Committed to becoming an inclusive employer and to ensuring the Council is an inclusive employer which is reinforced by our culture, engagement policies, processes, systems and training.</a:t>
            </a:r>
            <a:endParaRPr lang="en-US" sz="1400">
              <a:latin typeface="Raleway  "/>
              <a:ea typeface="Gadugi"/>
              <a:cs typeface="Calibri Light"/>
            </a:endParaRPr>
          </a:p>
          <a:p>
            <a:pPr marL="0" indent="0">
              <a:lnSpc>
                <a:spcPct val="100000"/>
              </a:lnSpc>
              <a:spcAft>
                <a:spcPts val="1000"/>
              </a:spcAft>
              <a:buNone/>
            </a:pPr>
            <a:endParaRPr lang="en-GB" sz="1400" b="1">
              <a:solidFill>
                <a:schemeClr val="accent5">
                  <a:lumMod val="75000"/>
                </a:schemeClr>
              </a:solidFill>
              <a:latin typeface="Raleway  "/>
              <a:ea typeface="Gadugi"/>
              <a:cs typeface="Calibri Light"/>
            </a:endParaRPr>
          </a:p>
          <a:p>
            <a:pPr marL="0" indent="0">
              <a:lnSpc>
                <a:spcPct val="100000"/>
              </a:lnSpc>
              <a:spcBef>
                <a:spcPts val="0"/>
              </a:spcBef>
              <a:buNone/>
            </a:pPr>
            <a:endParaRPr lang="en-US" sz="1400" b="1">
              <a:solidFill>
                <a:schemeClr val="tx2">
                  <a:lumMod val="90000"/>
                  <a:lumOff val="10000"/>
                </a:schemeClr>
              </a:solidFill>
              <a:latin typeface="Gadugi"/>
              <a:ea typeface="Gadugi"/>
              <a:cs typeface="Calibri Light"/>
            </a:endParaRPr>
          </a:p>
        </p:txBody>
      </p:sp>
      <p:sp>
        <p:nvSpPr>
          <p:cNvPr id="4" name="Text Placeholder 3">
            <a:extLst>
              <a:ext uri="{FF2B5EF4-FFF2-40B4-BE49-F238E27FC236}">
                <a16:creationId xmlns:a16="http://schemas.microsoft.com/office/drawing/2014/main" id="{60E57826-9B88-5241-00A0-DC24654663AD}"/>
              </a:ext>
            </a:extLst>
          </p:cNvPr>
          <p:cNvSpPr>
            <a:spLocks noGrp="1"/>
          </p:cNvSpPr>
          <p:nvPr>
            <p:ph type="body" idx="2"/>
          </p:nvPr>
        </p:nvSpPr>
        <p:spPr>
          <a:xfrm>
            <a:off x="191281" y="3299459"/>
            <a:ext cx="4652674" cy="3356364"/>
          </a:xfrm>
        </p:spPr>
        <p:txBody>
          <a:bodyPr vert="horz" wrap="square" lIns="91440" tIns="45720" rIns="91440" bIns="45720" anchor="t" anchorCtr="0" compatLnSpc="1">
            <a:noAutofit/>
          </a:bodyPr>
          <a:lstStyle/>
          <a:p>
            <a:pPr>
              <a:lnSpc>
                <a:spcPct val="110000"/>
              </a:lnSpc>
            </a:pPr>
            <a:r>
              <a:rPr lang="en-GB" b="1" dirty="0">
                <a:solidFill>
                  <a:schemeClr val="tx2">
                    <a:lumMod val="90000"/>
                    <a:lumOff val="10000"/>
                  </a:schemeClr>
                </a:solidFill>
                <a:latin typeface="Raleway"/>
                <a:ea typeface="Gadugi"/>
                <a:cs typeface="Calibri"/>
              </a:rPr>
              <a:t>For the Council to fully reflect the diversity of the communities that we serve at all levels and to be a place where our workforce can be themselves and thrive.</a:t>
            </a:r>
            <a:endParaRPr lang="en-US">
              <a:solidFill>
                <a:schemeClr val="tx2">
                  <a:lumMod val="90000"/>
                  <a:lumOff val="10000"/>
                </a:schemeClr>
              </a:solidFill>
              <a:ea typeface="Calibri"/>
              <a:cs typeface="Calibri"/>
            </a:endParaRPr>
          </a:p>
          <a:p>
            <a:pPr>
              <a:lnSpc>
                <a:spcPct val="110000"/>
              </a:lnSpc>
            </a:pPr>
            <a:r>
              <a:rPr lang="en-GB" dirty="0">
                <a:solidFill>
                  <a:schemeClr val="tx2">
                    <a:lumMod val="90000"/>
                    <a:lumOff val="10000"/>
                  </a:schemeClr>
                </a:solidFill>
                <a:latin typeface="Raleway  "/>
                <a:ea typeface="Gadugi"/>
                <a:cs typeface="Segoe UI"/>
              </a:rPr>
              <a:t>This plan sets out the importance of inclusive leadership and management, ensuring our diverse employees are protected from discrimination in any form, have access to development and progression opportunities, are treated with respect, have good and fulfilling work to do and can bring their whole selves to work </a:t>
            </a:r>
            <a:endParaRPr lang="en-GB" dirty="0">
              <a:solidFill>
                <a:schemeClr val="tx2">
                  <a:lumMod val="90000"/>
                  <a:lumOff val="10000"/>
                </a:schemeClr>
              </a:solidFill>
              <a:latin typeface="Raleway  "/>
            </a:endParaRPr>
          </a:p>
        </p:txBody>
      </p:sp>
      <p:sp>
        <p:nvSpPr>
          <p:cNvPr id="5" name="Rectangle 4">
            <a:extLst>
              <a:ext uri="{FF2B5EF4-FFF2-40B4-BE49-F238E27FC236}">
                <a16:creationId xmlns:a16="http://schemas.microsoft.com/office/drawing/2014/main" id="{857937B7-7529-8756-A239-A23985519974}"/>
              </a:ext>
            </a:extLst>
          </p:cNvPr>
          <p:cNvSpPr/>
          <p:nvPr/>
        </p:nvSpPr>
        <p:spPr>
          <a:xfrm>
            <a:off x="4869699" y="0"/>
            <a:ext cx="87055" cy="6858000"/>
          </a:xfrm>
          <a:prstGeom prst="rect">
            <a:avLst/>
          </a:prstGeom>
          <a:solidFill>
            <a:srgbClr val="3B8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blue and white sign with white text&#10;&#10;AI-generated content may be incorrect.">
            <a:extLst>
              <a:ext uri="{FF2B5EF4-FFF2-40B4-BE49-F238E27FC236}">
                <a16:creationId xmlns:a16="http://schemas.microsoft.com/office/drawing/2014/main" id="{B8E6DE6E-3A35-1812-A0E5-0BF226012207}"/>
              </a:ext>
            </a:extLst>
          </p:cNvPr>
          <p:cNvPicPr>
            <a:picLocks noChangeAspect="1"/>
          </p:cNvPicPr>
          <p:nvPr/>
        </p:nvPicPr>
        <p:blipFill>
          <a:blip r:embed="rId2"/>
          <a:stretch>
            <a:fillRect/>
          </a:stretch>
        </p:blipFill>
        <p:spPr>
          <a:xfrm>
            <a:off x="1351280" y="1991995"/>
            <a:ext cx="2336800" cy="1309370"/>
          </a:xfrm>
          <a:prstGeom prst="rect">
            <a:avLst/>
          </a:prstGeom>
        </p:spPr>
      </p:pic>
    </p:spTree>
    <p:extLst>
      <p:ext uri="{BB962C8B-B14F-4D97-AF65-F5344CB8AC3E}">
        <p14:creationId xmlns:p14="http://schemas.microsoft.com/office/powerpoint/2010/main" val="1288007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9a3e26a9-ea9a-4409-ac47-f6c9f0da71e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07767A23CDC942949252420389B33E" ma:contentTypeVersion="17" ma:contentTypeDescription="Create a new document." ma:contentTypeScope="" ma:versionID="adf1e1ddcfcde5ca306aaa33901d10b9">
  <xsd:schema xmlns:xsd="http://www.w3.org/2001/XMLSchema" xmlns:xs="http://www.w3.org/2001/XMLSchema" xmlns:p="http://schemas.microsoft.com/office/2006/metadata/properties" xmlns:ns3="66b75dcf-ba6a-4ca4-ac22-37dc5699c8bf" xmlns:ns4="9a3e26a9-ea9a-4409-ac47-f6c9f0da71ec" targetNamespace="http://schemas.microsoft.com/office/2006/metadata/properties" ma:root="true" ma:fieldsID="3a74d14948648fe053e3393af0071fcb" ns3:_="" ns4:_="">
    <xsd:import namespace="66b75dcf-ba6a-4ca4-ac22-37dc5699c8bf"/>
    <xsd:import namespace="9a3e26a9-ea9a-4409-ac47-f6c9f0da71e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MediaServiceAutoTags" minOccurs="0"/>
                <xsd:element ref="ns4:MediaServiceGenerationTime" minOccurs="0"/>
                <xsd:element ref="ns4:MediaServiceEventHashCode" minOccurs="0"/>
                <xsd:element ref="ns4:_activity" minOccurs="0"/>
                <xsd:element ref="ns4:MediaServiceObjectDetectorVersions" minOccurs="0"/>
                <xsd:element ref="ns4:MediaServiceOCR"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b75dcf-ba6a-4ca4-ac22-37dc5699c8b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3e26a9-ea9a-4409-ac47-f6c9f0da71e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A177A3-B399-4A94-97A5-506DA38887D7}">
  <ds:schemaRefs>
    <ds:schemaRef ds:uri="http://schemas.microsoft.com/office/2006/documentManagement/types"/>
    <ds:schemaRef ds:uri="http://purl.org/dc/dcmitype/"/>
    <ds:schemaRef ds:uri="http://purl.org/dc/terms/"/>
    <ds:schemaRef ds:uri="http://purl.org/dc/elements/1.1/"/>
    <ds:schemaRef ds:uri="http://schemas.microsoft.com/office/2006/metadata/properties"/>
    <ds:schemaRef ds:uri="9a3e26a9-ea9a-4409-ac47-f6c9f0da71ec"/>
    <ds:schemaRef ds:uri="http://schemas.microsoft.com/office/infopath/2007/PartnerControls"/>
    <ds:schemaRef ds:uri="http://schemas.openxmlformats.org/package/2006/metadata/core-properties"/>
    <ds:schemaRef ds:uri="66b75dcf-ba6a-4ca4-ac22-37dc5699c8bf"/>
    <ds:schemaRef ds:uri="http://www.w3.org/XML/1998/namespace"/>
  </ds:schemaRefs>
</ds:datastoreItem>
</file>

<file path=customXml/itemProps2.xml><?xml version="1.0" encoding="utf-8"?>
<ds:datastoreItem xmlns:ds="http://schemas.openxmlformats.org/officeDocument/2006/customXml" ds:itemID="{4A1C9C61-A031-4C6F-90EE-332C5BD4C6FB}">
  <ds:schemaRefs>
    <ds:schemaRef ds:uri="http://schemas.microsoft.com/sharepoint/v3/contenttype/forms"/>
  </ds:schemaRefs>
</ds:datastoreItem>
</file>

<file path=customXml/itemProps3.xml><?xml version="1.0" encoding="utf-8"?>
<ds:datastoreItem xmlns:ds="http://schemas.openxmlformats.org/officeDocument/2006/customXml" ds:itemID="{9F567485-D6DA-4782-BAEA-FE3ACD13B9D5}">
  <ds:schemaRefs>
    <ds:schemaRef ds:uri="66b75dcf-ba6a-4ca4-ac22-37dc5699c8bf"/>
    <ds:schemaRef ds:uri="9a3e26a9-ea9a-4409-ac47-f6c9f0da71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office%20theme</Template>
  <TotalTime>0</TotalTime>
  <Words>2212</Words>
  <Application>Microsoft Office PowerPoint</Application>
  <PresentationFormat>Widescreen</PresentationFormat>
  <Paragraphs>134</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Good work in a  Great City Council</vt:lpstr>
      <vt:lpstr>Manchester  City Council</vt:lpstr>
      <vt:lpstr>Our vision is for good work in a great city council</vt:lpstr>
      <vt:lpstr>Values and Behaviours  The “Our Manchester” behaviours are a set of principles designed to guide how people work and interact within the city.</vt:lpstr>
      <vt:lpstr>Workforce Strategy </vt:lpstr>
      <vt:lpstr>PowerPoint Presentation</vt:lpstr>
      <vt:lpstr>Workforce Plans and their priorities </vt:lpstr>
      <vt:lpstr>Health &amp; Wellbeing Plan</vt:lpstr>
      <vt:lpstr>The Workforce Equality Diversity &amp; Inclusion Plan</vt:lpstr>
      <vt:lpstr>MCC Talent  Plan 2026</vt:lpstr>
      <vt:lpstr>Organisation Development Plan II</vt:lpstr>
      <vt:lpstr>How we will know we are making a difference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Suzanne Grimshaw</cp:lastModifiedBy>
  <cp:revision>89</cp:revision>
  <dcterms:created xsi:type="dcterms:W3CDTF">2023-07-13T10:33:10Z</dcterms:created>
  <dcterms:modified xsi:type="dcterms:W3CDTF">2026-01-26T11:20:18Z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0x0101001F07767A23CDC942949252420389B33E</vt:lpwstr>
  </property>
</Properties>
</file>