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8" r:id="rId2"/>
    <p:sldId id="260" r:id="rId3"/>
    <p:sldId id="261" r:id="rId4"/>
    <p:sldId id="262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447" autoAdjust="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006845-32E1-4397-A878-7DC405884055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DF3E32-4FB8-467D-A71D-9585E3908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413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DF3E32-4FB8-467D-A71D-9585E39089F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706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47E54-0600-C1F9-1BEA-1C7CD0493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235DEA-DA4D-01E0-14CF-48ECF4E47A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146B8A-CB75-7E60-E3E8-B1D0E10BD0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44D9CB-374F-5160-8EC7-8337540E64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DF3E32-4FB8-467D-A71D-9585E39089F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039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B0DB1-B6AD-4768-BFE0-C1F1C0359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540000"/>
            <a:ext cx="9388800" cy="748800"/>
          </a:xfrm>
        </p:spPr>
        <p:txBody>
          <a:bodyPr anchor="b"/>
          <a:lstStyle>
            <a:lvl1pPr algn="l"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687CF1-E665-4FFD-8BCA-4938CF1356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000" y="1476000"/>
            <a:ext cx="9388800" cy="442800"/>
          </a:xfrm>
        </p:spPr>
        <p:txBody>
          <a:bodyPr/>
          <a:lstStyle>
            <a:lvl1pPr marL="0" indent="0" algn="l">
              <a:buNone/>
              <a:defRPr sz="20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1570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AEABD-F779-4B43-88F3-13F25969B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3B4FE-9000-4725-805A-95B5B237B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EA412-32C7-4E09-8CA0-A8EDFC642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1114-DCB2-4EA7-BB12-2DA09729D55E}" type="datetime1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F23BA-A82E-460C-99CF-F9A186C22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MCC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C3B3E-A853-42B0-A699-64DD702E2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32760-D3C1-4578-8F11-6CEAD01BE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501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58847-6D85-460D-BAFA-2B4EB82F7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0" y="0"/>
            <a:ext cx="7200000" cy="6696000"/>
          </a:xfrm>
        </p:spPr>
        <p:txBody>
          <a:bodyPr anchor="ctr" anchorCtr="0"/>
          <a:lstStyle>
            <a:lvl1pPr>
              <a:defRPr sz="3800"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007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A736-397B-4D46-BCFA-2BF9E4677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00379-DE84-471C-A8B4-6B47E0116B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620000"/>
            <a:ext cx="5400000" cy="45000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D200C8-9FE7-48DB-82E9-51A50C1956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2000" y="1620000"/>
            <a:ext cx="5400000" cy="450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94F335-F416-44D3-B933-B073F48D0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5A953-918B-42F9-8817-DC6C62CA9E9A}" type="datetime1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78752-4DCC-4470-8BC4-0C076786D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MCC Presentation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101B11-BC78-4008-B314-B3022D99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32760-D3C1-4578-8F11-6CEAD01BE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858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B4EDA9-4F48-409E-906B-EEA15A29E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0"/>
            <a:ext cx="11113200" cy="15768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F291C3-0804-4411-936C-1ED494E37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1620000"/>
            <a:ext cx="11113200" cy="450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70082-2E29-4CB3-ACFE-389F3A99FA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0000" y="6357600"/>
            <a:ext cx="30420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0BC17-02B3-49E4-B532-4E7953EBCCDE}" type="datetime1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0C9218-435D-4B67-8355-BF6A173F9E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MCC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384A6-6D24-4DB3-A8A9-554532B9FB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30420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32760-D3C1-4578-8F11-6CEAD01BE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628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/>
  <p:txStyles>
    <p:titleStyle>
      <a:lvl1pPr algn="l" defTabSz="914400" rtl="0" eaLnBrk="1" latinLnBrk="0" hangingPunct="1">
        <a:lnSpc>
          <a:spcPts val="4500"/>
        </a:lnSpc>
        <a:spcBef>
          <a:spcPct val="0"/>
        </a:spcBef>
        <a:buNone/>
        <a:defRPr sz="3900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600"/>
        </a:lnSpc>
        <a:spcBef>
          <a:spcPts val="1300"/>
        </a:spcBef>
        <a:spcAft>
          <a:spcPts val="1300"/>
        </a:spcAft>
        <a:buFontTx/>
        <a:buNone/>
        <a:defRPr sz="2200" kern="1200" baseline="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ts val="2600"/>
        </a:lnSpc>
        <a:spcBef>
          <a:spcPts val="0"/>
        </a:spcBef>
        <a:spcAft>
          <a:spcPts val="1300"/>
        </a:spcAft>
        <a:buFontTx/>
        <a:buNone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360000" indent="-360000" algn="l" defTabSz="914400" rtl="0" eaLnBrk="1" latinLnBrk="0" hangingPunct="1">
        <a:lnSpc>
          <a:spcPts val="2600"/>
        </a:lnSpc>
        <a:spcBef>
          <a:spcPts val="0"/>
        </a:spcBef>
        <a:spcAft>
          <a:spcPts val="1300"/>
        </a:spcAft>
        <a:buClr>
          <a:schemeClr val="accent1"/>
        </a:buClr>
        <a:buFont typeface="Arial" panose="020B0604020202020204" pitchFamily="34" charset="0"/>
        <a:buChar char="–"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ts val="1900"/>
        </a:lnSpc>
        <a:spcBef>
          <a:spcPts val="0"/>
        </a:spcBef>
        <a:spcAft>
          <a:spcPts val="950"/>
        </a:spcAft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70000" indent="-270000" algn="l" defTabSz="914400" rtl="0" eaLnBrk="1" latinLnBrk="0" hangingPunct="1">
        <a:lnSpc>
          <a:spcPts val="1900"/>
        </a:lnSpc>
        <a:spcBef>
          <a:spcPts val="0"/>
        </a:spcBef>
        <a:spcAft>
          <a:spcPts val="950"/>
        </a:spcAft>
        <a:buClr>
          <a:schemeClr val="accent1"/>
        </a:buClr>
        <a:buFont typeface="Arial" panose="020B0604020202020204" pitchFamily="34" charset="0"/>
        <a:buChar char="–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BA627-300E-4BBB-8DFD-E8C0E0112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3424" y="-914400"/>
            <a:ext cx="7200000" cy="6696000"/>
          </a:xfrm>
        </p:spPr>
        <p:txBody>
          <a:bodyPr/>
          <a:lstStyle/>
          <a:p>
            <a:br>
              <a:rPr lang="en-GB" sz="4000" b="1" dirty="0">
                <a:solidFill>
                  <a:schemeClr val="tx1"/>
                </a:solidFill>
              </a:rPr>
            </a:br>
            <a:r>
              <a:rPr lang="en-GB" sz="4000" b="1" dirty="0">
                <a:solidFill>
                  <a:schemeClr val="tx1"/>
                </a:solidFill>
              </a:rPr>
              <a:t>Manchester City Council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Corporate Services Team and People &amp; OD Service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D09E12-8B76-2780-A58C-F184B21926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14120"/>
            <a:ext cx="1876687" cy="514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455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2266AC-DDDC-5B48-0B05-F5E64DA34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00B956E-0327-4F2A-3B32-4FC94EF3DFCD}"/>
              </a:ext>
            </a:extLst>
          </p:cNvPr>
          <p:cNvSpPr/>
          <p:nvPr/>
        </p:nvSpPr>
        <p:spPr>
          <a:xfrm>
            <a:off x="4903093" y="1249682"/>
            <a:ext cx="1948904" cy="117450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Deputy Chief Executive</a:t>
            </a:r>
          </a:p>
          <a:p>
            <a:pPr algn="ctr"/>
            <a:r>
              <a:rPr lang="en-GB" sz="1600" dirty="0"/>
              <a:t>(interim)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A705C3-97FA-21FE-0F96-DAA90633DAB3}"/>
              </a:ext>
            </a:extLst>
          </p:cNvPr>
          <p:cNvSpPr/>
          <p:nvPr/>
        </p:nvSpPr>
        <p:spPr>
          <a:xfrm>
            <a:off x="1127759" y="3150616"/>
            <a:ext cx="1515985" cy="99602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City Treasurer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80F23E-BB3A-9AA3-842A-1FE7ACF80B28}"/>
              </a:ext>
            </a:extLst>
          </p:cNvPr>
          <p:cNvSpPr/>
          <p:nvPr/>
        </p:nvSpPr>
        <p:spPr>
          <a:xfrm>
            <a:off x="5107216" y="3186168"/>
            <a:ext cx="1540657" cy="97099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Director of ICT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22A4A17-90F2-316A-C607-992CE1D1546D}"/>
              </a:ext>
            </a:extLst>
          </p:cNvPr>
          <p:cNvSpPr/>
          <p:nvPr/>
        </p:nvSpPr>
        <p:spPr>
          <a:xfrm>
            <a:off x="7138818" y="3211225"/>
            <a:ext cx="1676389" cy="9604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City Solicitor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A6D491-191D-AEAF-B710-52381C0E24A6}"/>
              </a:ext>
            </a:extLst>
          </p:cNvPr>
          <p:cNvSpPr/>
          <p:nvPr/>
        </p:nvSpPr>
        <p:spPr>
          <a:xfrm>
            <a:off x="3048730" y="3186169"/>
            <a:ext cx="1730819" cy="97098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Director of People &amp; OD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2FE26DB-64B0-AFB2-6EA1-3711E500AF59}"/>
              </a:ext>
            </a:extLst>
          </p:cNvPr>
          <p:cNvCxnSpPr>
            <a:cxnSpLocks/>
            <a:endCxn id="7" idx="0"/>
          </p:cNvCxnSpPr>
          <p:nvPr/>
        </p:nvCxnSpPr>
        <p:spPr>
          <a:xfrm flipH="1">
            <a:off x="5877545" y="2424183"/>
            <a:ext cx="18089" cy="7619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44D29D0-A067-50FE-84B1-71CE22008071}"/>
              </a:ext>
            </a:extLst>
          </p:cNvPr>
          <p:cNvCxnSpPr>
            <a:cxnSpLocks/>
          </p:cNvCxnSpPr>
          <p:nvPr/>
        </p:nvCxnSpPr>
        <p:spPr>
          <a:xfrm>
            <a:off x="1813560" y="2805176"/>
            <a:ext cx="82448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DF992C-B2EB-9133-F5FF-322785909D09}"/>
              </a:ext>
            </a:extLst>
          </p:cNvPr>
          <p:cNvCxnSpPr>
            <a:cxnSpLocks/>
          </p:cNvCxnSpPr>
          <p:nvPr/>
        </p:nvCxnSpPr>
        <p:spPr>
          <a:xfrm flipH="1">
            <a:off x="1805551" y="2802630"/>
            <a:ext cx="8009" cy="458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E248CC-5296-F541-3323-810E451DA6AD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3914140" y="2811434"/>
            <a:ext cx="0" cy="3747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B6F2AC5-2166-C5B9-6F91-AD1586FD7427}"/>
              </a:ext>
            </a:extLst>
          </p:cNvPr>
          <p:cNvCxnSpPr>
            <a:cxnSpLocks/>
          </p:cNvCxnSpPr>
          <p:nvPr/>
        </p:nvCxnSpPr>
        <p:spPr>
          <a:xfrm>
            <a:off x="7977012" y="2827686"/>
            <a:ext cx="1" cy="3835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11B811E-3B4E-3BE0-4EE0-36B3EE8D020A}"/>
              </a:ext>
            </a:extLst>
          </p:cNvPr>
          <p:cNvCxnSpPr>
            <a:cxnSpLocks/>
          </p:cNvCxnSpPr>
          <p:nvPr/>
        </p:nvCxnSpPr>
        <p:spPr>
          <a:xfrm>
            <a:off x="10058391" y="2827686"/>
            <a:ext cx="1" cy="4196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C6DBF09-789D-6A23-1969-B75C317662FC}"/>
              </a:ext>
            </a:extLst>
          </p:cNvPr>
          <p:cNvCxnSpPr>
            <a:cxnSpLocks/>
          </p:cNvCxnSpPr>
          <p:nvPr/>
        </p:nvCxnSpPr>
        <p:spPr>
          <a:xfrm>
            <a:off x="1788674" y="3868166"/>
            <a:ext cx="0" cy="191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8C199BD6-9836-07A7-4B59-BFAF9B4DCF8D}"/>
              </a:ext>
            </a:extLst>
          </p:cNvPr>
          <p:cNvSpPr txBox="1"/>
          <p:nvPr/>
        </p:nvSpPr>
        <p:spPr>
          <a:xfrm>
            <a:off x="3261360" y="695359"/>
            <a:ext cx="636015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/>
              <a:t>Corporate Services Leadership Team </a:t>
            </a: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16B33377-9E36-EF04-B582-A1C35CCE3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14120"/>
            <a:ext cx="1876687" cy="514422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925636B-FD71-F127-B243-12AC6B6630DC}"/>
              </a:ext>
            </a:extLst>
          </p:cNvPr>
          <p:cNvSpPr/>
          <p:nvPr/>
        </p:nvSpPr>
        <p:spPr>
          <a:xfrm>
            <a:off x="9220192" y="3211225"/>
            <a:ext cx="1676399" cy="9354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Director of Policy Performance &amp; Reform</a:t>
            </a:r>
          </a:p>
          <a:p>
            <a:pPr algn="ctr"/>
            <a:endParaRPr lang="en-GB" sz="1100" dirty="0">
              <a:solidFill>
                <a:schemeClr val="bg1"/>
              </a:solidFill>
              <a:latin typeface="1"/>
            </a:endParaRPr>
          </a:p>
        </p:txBody>
      </p:sp>
    </p:spTree>
    <p:extLst>
      <p:ext uri="{BB962C8B-B14F-4D97-AF65-F5344CB8AC3E}">
        <p14:creationId xmlns:p14="http://schemas.microsoft.com/office/powerpoint/2010/main" val="2213241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B9EE0C4-13CC-8E07-D561-788816E616A2}"/>
              </a:ext>
            </a:extLst>
          </p:cNvPr>
          <p:cNvSpPr/>
          <p:nvPr/>
        </p:nvSpPr>
        <p:spPr>
          <a:xfrm>
            <a:off x="5135880" y="1910634"/>
            <a:ext cx="2023203" cy="82185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  <a:p>
            <a:pPr algn="ctr"/>
            <a:r>
              <a:rPr lang="en-GB" sz="1600" dirty="0"/>
              <a:t>Director of People &amp; OD</a:t>
            </a:r>
          </a:p>
          <a:p>
            <a:pPr algn="ctr"/>
            <a:r>
              <a:rPr lang="en-GB" sz="1600" dirty="0"/>
              <a:t>SS4</a:t>
            </a:r>
          </a:p>
          <a:p>
            <a:pPr algn="ctr"/>
            <a:endParaRPr lang="en-GB" sz="1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FCA372-D5EB-BCB4-D482-A85ADFB594ED}"/>
              </a:ext>
            </a:extLst>
          </p:cNvPr>
          <p:cNvSpPr/>
          <p:nvPr/>
        </p:nvSpPr>
        <p:spPr>
          <a:xfrm>
            <a:off x="2481072" y="4045712"/>
            <a:ext cx="1920240" cy="11379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100" dirty="0">
                <a:solidFill>
                  <a:schemeClr val="bg1"/>
                </a:solidFill>
                <a:latin typeface="1"/>
              </a:rPr>
              <a:t>Strategic Head of Human Resources</a:t>
            </a:r>
          </a:p>
          <a:p>
            <a:pPr lvl="0" algn="ctr"/>
            <a:r>
              <a:rPr lang="en-GB" sz="1100" dirty="0">
                <a:solidFill>
                  <a:schemeClr val="bg1"/>
                </a:solidFill>
                <a:latin typeface="1"/>
              </a:rPr>
              <a:t>SS2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FE3991-6F48-138A-27AB-643553537A8C}"/>
              </a:ext>
            </a:extLst>
          </p:cNvPr>
          <p:cNvSpPr/>
          <p:nvPr/>
        </p:nvSpPr>
        <p:spPr>
          <a:xfrm>
            <a:off x="5135880" y="4045711"/>
            <a:ext cx="1920240" cy="1137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100" dirty="0">
                <a:solidFill>
                  <a:schemeClr val="bg1"/>
                </a:solidFill>
                <a:latin typeface="1"/>
              </a:rPr>
              <a:t>Strategic Head of OD &amp; Transformation</a:t>
            </a:r>
          </a:p>
          <a:p>
            <a:pPr lvl="0" algn="ctr"/>
            <a:r>
              <a:rPr lang="en-GB" sz="1100" dirty="0">
                <a:solidFill>
                  <a:schemeClr val="bg1"/>
                </a:solidFill>
                <a:latin typeface="1"/>
              </a:rPr>
              <a:t>SS2</a:t>
            </a:r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A6F2C8-1CB0-B08E-6F41-6851DD2CF362}"/>
              </a:ext>
            </a:extLst>
          </p:cNvPr>
          <p:cNvSpPr/>
          <p:nvPr/>
        </p:nvSpPr>
        <p:spPr>
          <a:xfrm>
            <a:off x="7790688" y="4045712"/>
            <a:ext cx="1920240" cy="11379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100" dirty="0"/>
              <a:t>Strategic Head of Workforce Partnerships</a:t>
            </a:r>
          </a:p>
          <a:p>
            <a:pPr lvl="0" algn="ctr"/>
            <a:r>
              <a:rPr lang="en-GB" sz="1100" dirty="0">
                <a:solidFill>
                  <a:schemeClr val="bg1"/>
                </a:solidFill>
                <a:latin typeface="1"/>
              </a:rPr>
              <a:t>SS2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62B8682-ACED-FD35-E166-A5B1430F6F75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6147482" y="2732487"/>
            <a:ext cx="0" cy="1313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A3EFF7E-83C5-48F4-C9D8-36DC32E58F93}"/>
              </a:ext>
            </a:extLst>
          </p:cNvPr>
          <p:cNvCxnSpPr>
            <a:cxnSpLocks/>
          </p:cNvCxnSpPr>
          <p:nvPr/>
        </p:nvCxnSpPr>
        <p:spPr>
          <a:xfrm flipV="1">
            <a:off x="3441192" y="3758184"/>
            <a:ext cx="5309616" cy="9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8F36B1A-7909-1906-5225-889C278DC049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3441192" y="3758184"/>
            <a:ext cx="0" cy="287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0E223A6-CA94-FEBC-6087-2E395F095E80}"/>
              </a:ext>
            </a:extLst>
          </p:cNvPr>
          <p:cNvCxnSpPr>
            <a:cxnSpLocks/>
            <a:stCxn id="6" idx="0"/>
          </p:cNvCxnSpPr>
          <p:nvPr/>
        </p:nvCxnSpPr>
        <p:spPr>
          <a:xfrm flipV="1">
            <a:off x="8750808" y="3758184"/>
            <a:ext cx="0" cy="287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4DA8024-0606-1AF5-CD04-68F60CE2570B}"/>
              </a:ext>
            </a:extLst>
          </p:cNvPr>
          <p:cNvSpPr txBox="1"/>
          <p:nvPr/>
        </p:nvSpPr>
        <p:spPr>
          <a:xfrm>
            <a:off x="2481072" y="801253"/>
            <a:ext cx="732084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/>
              <a:t>People &amp; Organisational Development</a:t>
            </a:r>
          </a:p>
          <a:p>
            <a:pPr algn="ctr"/>
            <a:r>
              <a:rPr lang="en-GB" sz="2400" b="1" dirty="0"/>
              <a:t>Senior Structure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7D82859-7A84-F86F-C6BD-DEFEA1A078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43578"/>
            <a:ext cx="1876687" cy="514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299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02936F0-00AF-A508-2469-24FB9FBB74D4}"/>
              </a:ext>
            </a:extLst>
          </p:cNvPr>
          <p:cNvSpPr txBox="1"/>
          <p:nvPr/>
        </p:nvSpPr>
        <p:spPr>
          <a:xfrm>
            <a:off x="2275840" y="728101"/>
            <a:ext cx="759340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People &amp; Organisational Development</a:t>
            </a:r>
          </a:p>
          <a:p>
            <a:pPr algn="ctr"/>
            <a:r>
              <a:rPr lang="en-GB" sz="2400" b="1" dirty="0"/>
              <a:t>Human Resources (Operations)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069482-C430-5CA8-A75C-2F5F65A8F83A}"/>
              </a:ext>
            </a:extLst>
          </p:cNvPr>
          <p:cNvSpPr/>
          <p:nvPr/>
        </p:nvSpPr>
        <p:spPr>
          <a:xfrm>
            <a:off x="5172456" y="1761744"/>
            <a:ext cx="1920240" cy="690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Strategic Head of Human Resources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0EA0E3-F6A1-CC67-2CE2-7AA618585637}"/>
              </a:ext>
            </a:extLst>
          </p:cNvPr>
          <p:cNvSpPr/>
          <p:nvPr/>
        </p:nvSpPr>
        <p:spPr>
          <a:xfrm>
            <a:off x="2906066" y="3260905"/>
            <a:ext cx="1345169" cy="8087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Head of HR Operations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G12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23CC48-F49B-0DFB-D662-FC45E857AFC9}"/>
              </a:ext>
            </a:extLst>
          </p:cNvPr>
          <p:cNvSpPr/>
          <p:nvPr/>
        </p:nvSpPr>
        <p:spPr>
          <a:xfrm>
            <a:off x="8162737" y="3262376"/>
            <a:ext cx="1326896" cy="83099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Workforce Change Manager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G10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86E5F11-5850-5214-EEBC-2AF3725DC935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6132576" y="2452624"/>
            <a:ext cx="0" cy="510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BB1F7F5-02C7-EFA2-1A79-CAF9E9CAE5CA}"/>
              </a:ext>
            </a:extLst>
          </p:cNvPr>
          <p:cNvCxnSpPr>
            <a:cxnSpLocks/>
          </p:cNvCxnSpPr>
          <p:nvPr/>
        </p:nvCxnSpPr>
        <p:spPr>
          <a:xfrm>
            <a:off x="3477768" y="2962656"/>
            <a:ext cx="0" cy="287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A590D60-5BB8-5B62-424B-5978D5A69ED2}"/>
              </a:ext>
            </a:extLst>
          </p:cNvPr>
          <p:cNvCxnSpPr>
            <a:cxnSpLocks/>
          </p:cNvCxnSpPr>
          <p:nvPr/>
        </p:nvCxnSpPr>
        <p:spPr>
          <a:xfrm flipV="1">
            <a:off x="8787384" y="2962656"/>
            <a:ext cx="0" cy="287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5767DE-8FCF-27F9-6021-DACC583599D4}"/>
              </a:ext>
            </a:extLst>
          </p:cNvPr>
          <p:cNvCxnSpPr/>
          <p:nvPr/>
        </p:nvCxnSpPr>
        <p:spPr>
          <a:xfrm>
            <a:off x="3477768" y="2962656"/>
            <a:ext cx="53096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286E52EB-CFD6-A2DE-BF08-BEC4FCE59997}"/>
              </a:ext>
            </a:extLst>
          </p:cNvPr>
          <p:cNvCxnSpPr>
            <a:cxnSpLocks/>
          </p:cNvCxnSpPr>
          <p:nvPr/>
        </p:nvCxnSpPr>
        <p:spPr>
          <a:xfrm>
            <a:off x="8787384" y="2968194"/>
            <a:ext cx="1652015" cy="117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>
            <a:extLst>
              <a:ext uri="{FF2B5EF4-FFF2-40B4-BE49-F238E27FC236}">
                <a16:creationId xmlns:a16="http://schemas.microsoft.com/office/drawing/2014/main" id="{568BB9E9-C240-AA9E-9C0D-7F204CE11F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22242"/>
            <a:ext cx="1876687" cy="51442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D35FB63-C43E-C877-4C63-59793728C804}"/>
              </a:ext>
            </a:extLst>
          </p:cNvPr>
          <p:cNvSpPr/>
          <p:nvPr/>
        </p:nvSpPr>
        <p:spPr>
          <a:xfrm>
            <a:off x="4770426" y="3270503"/>
            <a:ext cx="1345174" cy="8228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Casework Manager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G10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0570747-563D-B946-D1AD-3C6BE0628279}"/>
              </a:ext>
            </a:extLst>
          </p:cNvPr>
          <p:cNvSpPr/>
          <p:nvPr/>
        </p:nvSpPr>
        <p:spPr>
          <a:xfrm>
            <a:off x="6549436" y="3270503"/>
            <a:ext cx="1345174" cy="84632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Employee Relations Manager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G10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29B1837-A3B7-193B-9FEB-28192D6617DD}"/>
              </a:ext>
            </a:extLst>
          </p:cNvPr>
          <p:cNvSpPr/>
          <p:nvPr/>
        </p:nvSpPr>
        <p:spPr>
          <a:xfrm>
            <a:off x="9775952" y="3237166"/>
            <a:ext cx="1326895" cy="85620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Specialist Recruitment Lead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G10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F6F69B9-E1D2-1F1F-4371-0CC25C85417F}"/>
              </a:ext>
            </a:extLst>
          </p:cNvPr>
          <p:cNvSpPr/>
          <p:nvPr/>
        </p:nvSpPr>
        <p:spPr>
          <a:xfrm>
            <a:off x="1132870" y="3250184"/>
            <a:ext cx="1413226" cy="7975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Programme Manager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G12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808E463-DAC5-1D76-F570-126CCA7547A1}"/>
              </a:ext>
            </a:extLst>
          </p:cNvPr>
          <p:cNvCxnSpPr>
            <a:cxnSpLocks/>
          </p:cNvCxnSpPr>
          <p:nvPr/>
        </p:nvCxnSpPr>
        <p:spPr>
          <a:xfrm flipV="1">
            <a:off x="5543296" y="2962656"/>
            <a:ext cx="0" cy="302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4D216D0-06AE-43AD-08FB-6F1495A47B43}"/>
              </a:ext>
            </a:extLst>
          </p:cNvPr>
          <p:cNvCxnSpPr>
            <a:cxnSpLocks/>
          </p:cNvCxnSpPr>
          <p:nvPr/>
        </p:nvCxnSpPr>
        <p:spPr>
          <a:xfrm flipV="1">
            <a:off x="10439399" y="2979976"/>
            <a:ext cx="0" cy="302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CEE160D-F143-56BC-194E-C2951EA08281}"/>
              </a:ext>
            </a:extLst>
          </p:cNvPr>
          <p:cNvCxnSpPr>
            <a:cxnSpLocks/>
          </p:cNvCxnSpPr>
          <p:nvPr/>
        </p:nvCxnSpPr>
        <p:spPr>
          <a:xfrm flipV="1">
            <a:off x="1921788" y="2947875"/>
            <a:ext cx="0" cy="302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6C34701-90B0-1919-76F5-11A9D58F4705}"/>
              </a:ext>
            </a:extLst>
          </p:cNvPr>
          <p:cNvCxnSpPr>
            <a:cxnSpLocks/>
          </p:cNvCxnSpPr>
          <p:nvPr/>
        </p:nvCxnSpPr>
        <p:spPr>
          <a:xfrm flipV="1">
            <a:off x="7222023" y="2968194"/>
            <a:ext cx="0" cy="321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976977B-E3D4-3F2B-AB55-4B3F877B31DB}"/>
              </a:ext>
            </a:extLst>
          </p:cNvPr>
          <p:cNvCxnSpPr>
            <a:cxnSpLocks/>
          </p:cNvCxnSpPr>
          <p:nvPr/>
        </p:nvCxnSpPr>
        <p:spPr>
          <a:xfrm>
            <a:off x="1921788" y="2957824"/>
            <a:ext cx="1555979" cy="103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454791AB-EE65-89CC-C1DD-A98757DA7140}"/>
              </a:ext>
            </a:extLst>
          </p:cNvPr>
          <p:cNvSpPr/>
          <p:nvPr/>
        </p:nvSpPr>
        <p:spPr>
          <a:xfrm>
            <a:off x="5229032" y="4728279"/>
            <a:ext cx="1100328" cy="11260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Casework   team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EF2B359-1288-08C1-763E-8C3B6612BA0E}"/>
              </a:ext>
            </a:extLst>
          </p:cNvPr>
          <p:cNvSpPr/>
          <p:nvPr/>
        </p:nvSpPr>
        <p:spPr>
          <a:xfrm>
            <a:off x="2189481" y="4709806"/>
            <a:ext cx="840712" cy="11260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Pension team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7C8019E-C78C-E00A-A0D9-77141A7A7A18}"/>
              </a:ext>
            </a:extLst>
          </p:cNvPr>
          <p:cNvSpPr/>
          <p:nvPr/>
        </p:nvSpPr>
        <p:spPr>
          <a:xfrm>
            <a:off x="3136793" y="4709806"/>
            <a:ext cx="757134" cy="11260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Payroll team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7870BDC-8F4F-E1AE-8545-A35A61E1FA4C}"/>
              </a:ext>
            </a:extLst>
          </p:cNvPr>
          <p:cNvSpPr/>
          <p:nvPr/>
        </p:nvSpPr>
        <p:spPr>
          <a:xfrm>
            <a:off x="4000527" y="4728279"/>
            <a:ext cx="957981" cy="11260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Recruitment team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9E5C913-E18D-C3BB-CCC8-C65492FE23CD}"/>
              </a:ext>
            </a:extLst>
          </p:cNvPr>
          <p:cNvSpPr/>
          <p:nvPr/>
        </p:nvSpPr>
        <p:spPr>
          <a:xfrm>
            <a:off x="715666" y="4709806"/>
            <a:ext cx="1100328" cy="11260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Change team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753C4041-4F53-F7ED-3229-19AD9872E7B2}"/>
              </a:ext>
            </a:extLst>
          </p:cNvPr>
          <p:cNvSpPr/>
          <p:nvPr/>
        </p:nvSpPr>
        <p:spPr>
          <a:xfrm>
            <a:off x="6820194" y="4709806"/>
            <a:ext cx="1100328" cy="11260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ER team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436D936-7C8C-9565-BB8F-19948CD43CAE}"/>
              </a:ext>
            </a:extLst>
          </p:cNvPr>
          <p:cNvSpPr/>
          <p:nvPr/>
        </p:nvSpPr>
        <p:spPr>
          <a:xfrm>
            <a:off x="8411356" y="4728279"/>
            <a:ext cx="1100328" cy="11260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Workforce Change team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FDF53EF-B001-9CF4-5DD0-12D029BB411E}"/>
              </a:ext>
            </a:extLst>
          </p:cNvPr>
          <p:cNvSpPr/>
          <p:nvPr/>
        </p:nvSpPr>
        <p:spPr>
          <a:xfrm>
            <a:off x="10002519" y="4728279"/>
            <a:ext cx="1100328" cy="11260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Agency &amp; Senior Recruitment team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A362913B-A58F-0BFF-1CF4-670C2B6AEA5E}"/>
              </a:ext>
            </a:extLst>
          </p:cNvPr>
          <p:cNvCxnSpPr>
            <a:cxnSpLocks/>
          </p:cNvCxnSpPr>
          <p:nvPr/>
        </p:nvCxnSpPr>
        <p:spPr>
          <a:xfrm flipH="1">
            <a:off x="2609837" y="4047728"/>
            <a:ext cx="793763" cy="6805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05BAC29A-ABF3-F657-084A-41CDA48C5BD8}"/>
              </a:ext>
            </a:extLst>
          </p:cNvPr>
          <p:cNvCxnSpPr>
            <a:cxnSpLocks/>
          </p:cNvCxnSpPr>
          <p:nvPr/>
        </p:nvCxnSpPr>
        <p:spPr>
          <a:xfrm>
            <a:off x="3515360" y="3911600"/>
            <a:ext cx="0" cy="8380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054DA96-4765-2E1A-E88D-7A1B53579D39}"/>
              </a:ext>
            </a:extLst>
          </p:cNvPr>
          <p:cNvCxnSpPr>
            <a:cxnSpLocks/>
          </p:cNvCxnSpPr>
          <p:nvPr/>
        </p:nvCxnSpPr>
        <p:spPr>
          <a:xfrm>
            <a:off x="3698240" y="4047728"/>
            <a:ext cx="746733" cy="7019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19E8F5B1-9783-C4B3-09BA-1BEDCDCBCD96}"/>
              </a:ext>
            </a:extLst>
          </p:cNvPr>
          <p:cNvCxnSpPr>
            <a:cxnSpLocks/>
            <a:stCxn id="13" idx="2"/>
          </p:cNvCxnSpPr>
          <p:nvPr/>
        </p:nvCxnSpPr>
        <p:spPr>
          <a:xfrm flipH="1">
            <a:off x="1231286" y="4047728"/>
            <a:ext cx="608197" cy="7929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917E072F-6CBF-BEEF-AF4E-D67CDB4120C8}"/>
              </a:ext>
            </a:extLst>
          </p:cNvPr>
          <p:cNvCxnSpPr>
            <a:cxnSpLocks/>
            <a:endCxn id="59" idx="0"/>
          </p:cNvCxnSpPr>
          <p:nvPr/>
        </p:nvCxnSpPr>
        <p:spPr>
          <a:xfrm>
            <a:off x="10552682" y="4047728"/>
            <a:ext cx="1" cy="6805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75C52F93-CFFB-475A-9C94-C1453A7664BD}"/>
              </a:ext>
            </a:extLst>
          </p:cNvPr>
          <p:cNvCxnSpPr>
            <a:cxnSpLocks/>
            <a:endCxn id="58" idx="0"/>
          </p:cNvCxnSpPr>
          <p:nvPr/>
        </p:nvCxnSpPr>
        <p:spPr>
          <a:xfrm flipH="1">
            <a:off x="8961520" y="3991526"/>
            <a:ext cx="7428" cy="736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0929C6F-AB55-F77B-6C7E-9EB382E1CD59}"/>
              </a:ext>
            </a:extLst>
          </p:cNvPr>
          <p:cNvCxnSpPr>
            <a:cxnSpLocks/>
          </p:cNvCxnSpPr>
          <p:nvPr/>
        </p:nvCxnSpPr>
        <p:spPr>
          <a:xfrm>
            <a:off x="7315844" y="4116830"/>
            <a:ext cx="3953" cy="6929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0F0D671-76FF-047C-508A-C9BC3CFC5B41}"/>
              </a:ext>
            </a:extLst>
          </p:cNvPr>
          <p:cNvCxnSpPr>
            <a:cxnSpLocks/>
            <a:endCxn id="42" idx="0"/>
          </p:cNvCxnSpPr>
          <p:nvPr/>
        </p:nvCxnSpPr>
        <p:spPr>
          <a:xfrm>
            <a:off x="5392344" y="3948515"/>
            <a:ext cx="386852" cy="7797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9135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0012F-C19B-303E-5DD3-A4527E235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F040A3E-AD88-C0BD-6155-EC84BB15730B}"/>
              </a:ext>
            </a:extLst>
          </p:cNvPr>
          <p:cNvSpPr/>
          <p:nvPr/>
        </p:nvSpPr>
        <p:spPr>
          <a:xfrm>
            <a:off x="5135880" y="1910634"/>
            <a:ext cx="2023203" cy="82185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  <a:p>
            <a:pPr lvl="0" algn="ctr"/>
            <a:r>
              <a:rPr lang="en-GB" sz="1600" dirty="0">
                <a:solidFill>
                  <a:schemeClr val="bg1"/>
                </a:solidFill>
                <a:latin typeface="1"/>
              </a:rPr>
              <a:t>Strategic Head of OD &amp; Transformation</a:t>
            </a:r>
          </a:p>
          <a:p>
            <a:pPr lvl="0" algn="ctr"/>
            <a:r>
              <a:rPr lang="en-GB" sz="1600" dirty="0">
                <a:solidFill>
                  <a:schemeClr val="bg1"/>
                </a:solidFill>
                <a:latin typeface="1"/>
              </a:rPr>
              <a:t>SS2</a:t>
            </a:r>
            <a:endParaRPr lang="en-GB" sz="1600" dirty="0">
              <a:solidFill>
                <a:schemeClr val="bg1"/>
              </a:solidFill>
            </a:endParaRPr>
          </a:p>
          <a:p>
            <a:pPr algn="ctr"/>
            <a:endParaRPr lang="en-GB" sz="1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D1867FC-82D0-924D-3F4B-6327AB08C580}"/>
              </a:ext>
            </a:extLst>
          </p:cNvPr>
          <p:cNvSpPr/>
          <p:nvPr/>
        </p:nvSpPr>
        <p:spPr>
          <a:xfrm>
            <a:off x="1712347" y="3524945"/>
            <a:ext cx="1920240" cy="690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Zero Carbon Workforce Development Manager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G10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5B4BBA-15C1-D8D3-DB12-0DD1E46F1517}"/>
              </a:ext>
            </a:extLst>
          </p:cNvPr>
          <p:cNvSpPr/>
          <p:nvPr/>
        </p:nvSpPr>
        <p:spPr>
          <a:xfrm>
            <a:off x="5149087" y="3562096"/>
            <a:ext cx="1920240" cy="690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100" dirty="0"/>
              <a:t>Head of Workforce Strategy</a:t>
            </a:r>
          </a:p>
          <a:p>
            <a:pPr lvl="0" algn="ctr"/>
            <a:r>
              <a:rPr lang="en-GB" sz="1100" dirty="0">
                <a:solidFill>
                  <a:schemeClr val="bg1"/>
                </a:solidFill>
                <a:latin typeface="1"/>
              </a:rPr>
              <a:t>G12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C2FB43-875B-C31A-8C8B-31D60AF0854C}"/>
              </a:ext>
            </a:extLst>
          </p:cNvPr>
          <p:cNvSpPr/>
          <p:nvPr/>
        </p:nvSpPr>
        <p:spPr>
          <a:xfrm>
            <a:off x="8841800" y="3570573"/>
            <a:ext cx="1920240" cy="6908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100" dirty="0"/>
              <a:t> Head OD &amp;</a:t>
            </a:r>
          </a:p>
          <a:p>
            <a:pPr lvl="0" algn="ctr"/>
            <a:r>
              <a:rPr lang="en-GB" sz="1100" dirty="0"/>
              <a:t> Transformation</a:t>
            </a:r>
          </a:p>
          <a:p>
            <a:pPr lvl="0" algn="ctr"/>
            <a:r>
              <a:rPr lang="en-GB" sz="1100" dirty="0">
                <a:solidFill>
                  <a:schemeClr val="bg1"/>
                </a:solidFill>
                <a:latin typeface="1"/>
              </a:rPr>
              <a:t>G12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ECE5A45-15ED-C319-8F02-71D8A46D26F7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6147482" y="2732487"/>
            <a:ext cx="0" cy="1313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7F5AF1C-7EA4-0846-3D22-C711CCE88463}"/>
              </a:ext>
            </a:extLst>
          </p:cNvPr>
          <p:cNvCxnSpPr>
            <a:cxnSpLocks/>
          </p:cNvCxnSpPr>
          <p:nvPr/>
        </p:nvCxnSpPr>
        <p:spPr>
          <a:xfrm>
            <a:off x="2656493" y="3234068"/>
            <a:ext cx="714542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077BD36-0C59-2155-1186-57B294851734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2672467" y="3188440"/>
            <a:ext cx="0" cy="3365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DC60E34-F837-D7CF-B4BF-B375AD482DD0}"/>
              </a:ext>
            </a:extLst>
          </p:cNvPr>
          <p:cNvCxnSpPr>
            <a:cxnSpLocks/>
            <a:stCxn id="6" idx="0"/>
          </p:cNvCxnSpPr>
          <p:nvPr/>
        </p:nvCxnSpPr>
        <p:spPr>
          <a:xfrm flipH="1" flipV="1">
            <a:off x="9799440" y="3234068"/>
            <a:ext cx="2480" cy="3365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3E6A101-E97E-E3FE-B56C-95D8A1E5FA30}"/>
              </a:ext>
            </a:extLst>
          </p:cNvPr>
          <p:cNvSpPr txBox="1"/>
          <p:nvPr/>
        </p:nvSpPr>
        <p:spPr>
          <a:xfrm>
            <a:off x="2481072" y="801253"/>
            <a:ext cx="732084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People &amp; Organisational Development</a:t>
            </a:r>
          </a:p>
          <a:p>
            <a:pPr algn="ctr"/>
            <a:r>
              <a:rPr lang="en-GB" sz="2400" b="1" dirty="0"/>
              <a:t>OD&amp; Transformation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2CF8B69-2734-91B7-F5C7-85F8D80F9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43578"/>
            <a:ext cx="1876687" cy="51442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CE2BA02-A777-EE30-FD84-0A93FA884583}"/>
              </a:ext>
            </a:extLst>
          </p:cNvPr>
          <p:cNvSpPr/>
          <p:nvPr/>
        </p:nvSpPr>
        <p:spPr>
          <a:xfrm>
            <a:off x="1986158" y="4910328"/>
            <a:ext cx="1341120" cy="1114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Zero Carbon team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FA8E9E8-0631-ACCA-9D5A-C7C3581C19A3}"/>
              </a:ext>
            </a:extLst>
          </p:cNvPr>
          <p:cNvSpPr/>
          <p:nvPr/>
        </p:nvSpPr>
        <p:spPr>
          <a:xfrm>
            <a:off x="10410444" y="4921502"/>
            <a:ext cx="943112" cy="111492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Change management team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288C83A-7A41-9AE6-0DCE-AB2958863E3B}"/>
              </a:ext>
            </a:extLst>
          </p:cNvPr>
          <p:cNvSpPr/>
          <p:nvPr/>
        </p:nvSpPr>
        <p:spPr>
          <a:xfrm>
            <a:off x="8180954" y="4921502"/>
            <a:ext cx="1012444" cy="113524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OD Management team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A6EE486-6003-596F-EA8F-507F04F5CD74}"/>
              </a:ext>
            </a:extLst>
          </p:cNvPr>
          <p:cNvSpPr/>
          <p:nvPr/>
        </p:nvSpPr>
        <p:spPr>
          <a:xfrm>
            <a:off x="4316984" y="4910328"/>
            <a:ext cx="1100328" cy="11260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Learning &amp; Development team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3D47F8-1033-8DA1-6649-0F08A8A4E3AD}"/>
              </a:ext>
            </a:extLst>
          </p:cNvPr>
          <p:cNvSpPr/>
          <p:nvPr/>
        </p:nvSpPr>
        <p:spPr>
          <a:xfrm>
            <a:off x="5545836" y="4921504"/>
            <a:ext cx="1100328" cy="11260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Talent Management team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64CD0B4-44D3-CB09-889A-3E326B92E3DD}"/>
              </a:ext>
            </a:extLst>
          </p:cNvPr>
          <p:cNvSpPr/>
          <p:nvPr/>
        </p:nvSpPr>
        <p:spPr>
          <a:xfrm>
            <a:off x="6786880" y="4921504"/>
            <a:ext cx="1086104" cy="111492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Workforce equalities team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1C5B795-9B12-874D-92EC-7822261F106E}"/>
              </a:ext>
            </a:extLst>
          </p:cNvPr>
          <p:cNvSpPr/>
          <p:nvPr/>
        </p:nvSpPr>
        <p:spPr>
          <a:xfrm>
            <a:off x="9330365" y="4921502"/>
            <a:ext cx="943112" cy="111492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Programme management team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1E1822C-7AC9-A605-71C8-F5081E2EB664}"/>
              </a:ext>
            </a:extLst>
          </p:cNvPr>
          <p:cNvCxnSpPr>
            <a:cxnSpLocks/>
          </p:cNvCxnSpPr>
          <p:nvPr/>
        </p:nvCxnSpPr>
        <p:spPr>
          <a:xfrm>
            <a:off x="4862068" y="4594444"/>
            <a:ext cx="5080" cy="453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594280A-D501-B003-2018-ED81814DEA33}"/>
              </a:ext>
            </a:extLst>
          </p:cNvPr>
          <p:cNvCxnSpPr>
            <a:cxnSpLocks/>
            <a:stCxn id="5" idx="2"/>
            <a:endCxn id="17" idx="0"/>
          </p:cNvCxnSpPr>
          <p:nvPr/>
        </p:nvCxnSpPr>
        <p:spPr>
          <a:xfrm flipH="1">
            <a:off x="6096000" y="4252976"/>
            <a:ext cx="13207" cy="668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7F014CD-6589-6401-CF41-16DA373287A1}"/>
              </a:ext>
            </a:extLst>
          </p:cNvPr>
          <p:cNvCxnSpPr>
            <a:cxnSpLocks/>
          </p:cNvCxnSpPr>
          <p:nvPr/>
        </p:nvCxnSpPr>
        <p:spPr>
          <a:xfrm>
            <a:off x="7329931" y="4594444"/>
            <a:ext cx="1" cy="429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8AB07D7-5258-1E63-98D8-4C525A2D2B58}"/>
              </a:ext>
            </a:extLst>
          </p:cNvPr>
          <p:cNvCxnSpPr>
            <a:cxnSpLocks/>
          </p:cNvCxnSpPr>
          <p:nvPr/>
        </p:nvCxnSpPr>
        <p:spPr>
          <a:xfrm flipV="1">
            <a:off x="4862068" y="4587840"/>
            <a:ext cx="2467863" cy="66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26A8029-268A-61EF-7BEB-EEE9CC1D1951}"/>
              </a:ext>
            </a:extLst>
          </p:cNvPr>
          <p:cNvCxnSpPr>
            <a:cxnSpLocks/>
          </p:cNvCxnSpPr>
          <p:nvPr/>
        </p:nvCxnSpPr>
        <p:spPr>
          <a:xfrm flipV="1">
            <a:off x="8567989" y="4581236"/>
            <a:ext cx="2467863" cy="66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4672BED2-2912-0B18-1479-7C7BEA039A07}"/>
              </a:ext>
            </a:extLst>
          </p:cNvPr>
          <p:cNvCxnSpPr>
            <a:cxnSpLocks/>
            <a:stCxn id="20" idx="0"/>
          </p:cNvCxnSpPr>
          <p:nvPr/>
        </p:nvCxnSpPr>
        <p:spPr>
          <a:xfrm flipH="1" flipV="1">
            <a:off x="9799440" y="4252976"/>
            <a:ext cx="2481" cy="6685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146DC04F-9C96-62EB-8BF1-03470D9F05EB}"/>
              </a:ext>
            </a:extLst>
          </p:cNvPr>
          <p:cNvCxnSpPr>
            <a:cxnSpLocks/>
          </p:cNvCxnSpPr>
          <p:nvPr/>
        </p:nvCxnSpPr>
        <p:spPr>
          <a:xfrm>
            <a:off x="8572620" y="4579204"/>
            <a:ext cx="1" cy="429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4044C27-EAA2-B3C1-039D-EC0E3B8CE5F4}"/>
              </a:ext>
            </a:extLst>
          </p:cNvPr>
          <p:cNvCxnSpPr>
            <a:cxnSpLocks/>
          </p:cNvCxnSpPr>
          <p:nvPr/>
        </p:nvCxnSpPr>
        <p:spPr>
          <a:xfrm>
            <a:off x="11035852" y="4607652"/>
            <a:ext cx="1" cy="429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5122C48-8FFA-9A93-BB18-A6ED863F71BA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2656493" y="4215825"/>
            <a:ext cx="225" cy="6945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4947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16766-5455-A0E9-7EDD-E67F70505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20A147-12D3-38BB-9D24-ACEB5AC44727}"/>
              </a:ext>
            </a:extLst>
          </p:cNvPr>
          <p:cNvSpPr txBox="1"/>
          <p:nvPr/>
        </p:nvSpPr>
        <p:spPr>
          <a:xfrm>
            <a:off x="2275840" y="728101"/>
            <a:ext cx="759340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People &amp; Organisational Development</a:t>
            </a:r>
          </a:p>
          <a:p>
            <a:pPr algn="ctr"/>
            <a:r>
              <a:rPr lang="en-GB" sz="2400" b="1" dirty="0"/>
              <a:t>Strategic Workforce Partnerships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7A7E55-E025-834E-C549-88A4CDE1DF6D}"/>
              </a:ext>
            </a:extLst>
          </p:cNvPr>
          <p:cNvSpPr/>
          <p:nvPr/>
        </p:nvSpPr>
        <p:spPr>
          <a:xfrm>
            <a:off x="5040025" y="1455345"/>
            <a:ext cx="1920240" cy="98585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Strategic Head of Workforce Partnerships</a:t>
            </a:r>
          </a:p>
          <a:p>
            <a:pPr algn="ctr"/>
            <a:r>
              <a:rPr lang="en-GB" sz="1400" dirty="0"/>
              <a:t>SS2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0D11576-9977-0B3A-A5B5-10F4F5185AE3}"/>
              </a:ext>
            </a:extLst>
          </p:cNvPr>
          <p:cNvCxnSpPr>
            <a:cxnSpLocks/>
          </p:cNvCxnSpPr>
          <p:nvPr/>
        </p:nvCxnSpPr>
        <p:spPr>
          <a:xfrm>
            <a:off x="5979665" y="2445011"/>
            <a:ext cx="0" cy="510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BC365D-80A7-92AA-CD0C-83C78D79F3CA}"/>
              </a:ext>
            </a:extLst>
          </p:cNvPr>
          <p:cNvCxnSpPr>
            <a:cxnSpLocks/>
            <a:endCxn id="23" idx="0"/>
          </p:cNvCxnSpPr>
          <p:nvPr/>
        </p:nvCxnSpPr>
        <p:spPr>
          <a:xfrm>
            <a:off x="3018938" y="2968194"/>
            <a:ext cx="0" cy="357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6722076-5273-E29B-2D0C-A7F69B4EF09B}"/>
              </a:ext>
            </a:extLst>
          </p:cNvPr>
          <p:cNvCxnSpPr>
            <a:cxnSpLocks/>
          </p:cNvCxnSpPr>
          <p:nvPr/>
        </p:nvCxnSpPr>
        <p:spPr>
          <a:xfrm flipV="1">
            <a:off x="9114820" y="2985399"/>
            <a:ext cx="0" cy="5502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BAEF62F-460E-14E7-C1BE-C162A9505DC6}"/>
              </a:ext>
            </a:extLst>
          </p:cNvPr>
          <p:cNvCxnSpPr/>
          <p:nvPr/>
        </p:nvCxnSpPr>
        <p:spPr>
          <a:xfrm>
            <a:off x="3477768" y="2962656"/>
            <a:ext cx="53096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3D46EBD4-DAA2-6C8A-3658-04377864D738}"/>
              </a:ext>
            </a:extLst>
          </p:cNvPr>
          <p:cNvCxnSpPr>
            <a:cxnSpLocks/>
          </p:cNvCxnSpPr>
          <p:nvPr/>
        </p:nvCxnSpPr>
        <p:spPr>
          <a:xfrm>
            <a:off x="8787384" y="2968194"/>
            <a:ext cx="1966946" cy="98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>
            <a:extLst>
              <a:ext uri="{FF2B5EF4-FFF2-40B4-BE49-F238E27FC236}">
                <a16:creationId xmlns:a16="http://schemas.microsoft.com/office/drawing/2014/main" id="{EF7BCCE5-C0DB-B6DE-7617-9ED518E180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22242"/>
            <a:ext cx="1876687" cy="51442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8F388862-5FF5-3BA5-AD79-964EA25DA8CB}"/>
              </a:ext>
            </a:extLst>
          </p:cNvPr>
          <p:cNvSpPr/>
          <p:nvPr/>
        </p:nvSpPr>
        <p:spPr>
          <a:xfrm>
            <a:off x="906609" y="3325741"/>
            <a:ext cx="1222968" cy="973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HR Business Partner</a:t>
            </a:r>
          </a:p>
          <a:p>
            <a:pPr algn="ctr"/>
            <a:r>
              <a:rPr lang="en-GB" sz="1100" dirty="0" err="1">
                <a:solidFill>
                  <a:schemeClr val="bg1"/>
                </a:solidFill>
                <a:latin typeface="1"/>
              </a:rPr>
              <a:t>Childrens</a:t>
            </a:r>
            <a:endParaRPr lang="en-GB" sz="1100" dirty="0">
              <a:solidFill>
                <a:schemeClr val="bg1"/>
              </a:solidFill>
              <a:latin typeface="1"/>
            </a:endParaRPr>
          </a:p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G11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D39FA5E-0CE2-B602-55A5-A1205BA704BB}"/>
              </a:ext>
            </a:extLst>
          </p:cNvPr>
          <p:cNvCxnSpPr>
            <a:cxnSpLocks/>
          </p:cNvCxnSpPr>
          <p:nvPr/>
        </p:nvCxnSpPr>
        <p:spPr>
          <a:xfrm flipV="1">
            <a:off x="5979665" y="2955043"/>
            <a:ext cx="0" cy="3706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2B405CE-5333-5235-0B30-B31E4CDE00E6}"/>
              </a:ext>
            </a:extLst>
          </p:cNvPr>
          <p:cNvCxnSpPr>
            <a:cxnSpLocks/>
          </p:cNvCxnSpPr>
          <p:nvPr/>
        </p:nvCxnSpPr>
        <p:spPr>
          <a:xfrm flipV="1">
            <a:off x="10723230" y="2955043"/>
            <a:ext cx="0" cy="456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0164796-84D5-4639-861B-54022BA6772E}"/>
              </a:ext>
            </a:extLst>
          </p:cNvPr>
          <p:cNvCxnSpPr>
            <a:cxnSpLocks/>
          </p:cNvCxnSpPr>
          <p:nvPr/>
        </p:nvCxnSpPr>
        <p:spPr>
          <a:xfrm flipV="1">
            <a:off x="1449378" y="2978009"/>
            <a:ext cx="0" cy="302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F032254-C012-D36A-2DE1-AFC2884F6C7C}"/>
              </a:ext>
            </a:extLst>
          </p:cNvPr>
          <p:cNvCxnSpPr>
            <a:cxnSpLocks/>
          </p:cNvCxnSpPr>
          <p:nvPr/>
        </p:nvCxnSpPr>
        <p:spPr>
          <a:xfrm flipV="1">
            <a:off x="7520902" y="2990904"/>
            <a:ext cx="0" cy="321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668DDCC-1A9D-2165-96AA-E54C4C3F17C9}"/>
              </a:ext>
            </a:extLst>
          </p:cNvPr>
          <p:cNvCxnSpPr>
            <a:cxnSpLocks/>
          </p:cNvCxnSpPr>
          <p:nvPr/>
        </p:nvCxnSpPr>
        <p:spPr>
          <a:xfrm>
            <a:off x="1437670" y="2955043"/>
            <a:ext cx="2040097" cy="131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DDEEF4B7-D298-B15E-1223-7FEF112B7477}"/>
              </a:ext>
            </a:extLst>
          </p:cNvPr>
          <p:cNvSpPr/>
          <p:nvPr/>
        </p:nvSpPr>
        <p:spPr>
          <a:xfrm>
            <a:off x="5429501" y="4706757"/>
            <a:ext cx="1100328" cy="11260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Business Partner team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6F0E805-9055-F75F-AC18-8DD764727CF2}"/>
              </a:ext>
            </a:extLst>
          </p:cNvPr>
          <p:cNvSpPr/>
          <p:nvPr/>
        </p:nvSpPr>
        <p:spPr>
          <a:xfrm>
            <a:off x="2427982" y="4728279"/>
            <a:ext cx="1027978" cy="11260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Business Partner team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9D939E50-9262-D915-30D4-869CC79B901A}"/>
              </a:ext>
            </a:extLst>
          </p:cNvPr>
          <p:cNvSpPr/>
          <p:nvPr/>
        </p:nvSpPr>
        <p:spPr>
          <a:xfrm>
            <a:off x="979799" y="4715902"/>
            <a:ext cx="1100328" cy="11260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Business Partner team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4E43BF7-B673-567E-F0E5-6130BA75CEAD}"/>
              </a:ext>
            </a:extLst>
          </p:cNvPr>
          <p:cNvSpPr/>
          <p:nvPr/>
        </p:nvSpPr>
        <p:spPr>
          <a:xfrm>
            <a:off x="6992795" y="4705441"/>
            <a:ext cx="1100328" cy="11260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Business Partner team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7BFF984-9824-7C76-211D-040CBAC8FFF7}"/>
              </a:ext>
            </a:extLst>
          </p:cNvPr>
          <p:cNvSpPr/>
          <p:nvPr/>
        </p:nvSpPr>
        <p:spPr>
          <a:xfrm>
            <a:off x="8565672" y="4705441"/>
            <a:ext cx="1100328" cy="11260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Business Partner team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ED2673A-62DF-26D4-9206-5D813AA4A69F}"/>
              </a:ext>
            </a:extLst>
          </p:cNvPr>
          <p:cNvSpPr/>
          <p:nvPr/>
        </p:nvSpPr>
        <p:spPr>
          <a:xfrm>
            <a:off x="10192462" y="4690100"/>
            <a:ext cx="1100328" cy="11260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Design &amp; digital content team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F15044A4-1D45-51B3-2018-443B32730391}"/>
              </a:ext>
            </a:extLst>
          </p:cNvPr>
          <p:cNvCxnSpPr>
            <a:cxnSpLocks/>
          </p:cNvCxnSpPr>
          <p:nvPr/>
        </p:nvCxnSpPr>
        <p:spPr>
          <a:xfrm>
            <a:off x="2962827" y="4207928"/>
            <a:ext cx="0" cy="6066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5DE099DB-3E58-38AA-4EA9-BCEEF764D2EA}"/>
              </a:ext>
            </a:extLst>
          </p:cNvPr>
          <p:cNvCxnSpPr>
            <a:cxnSpLocks/>
          </p:cNvCxnSpPr>
          <p:nvPr/>
        </p:nvCxnSpPr>
        <p:spPr>
          <a:xfrm>
            <a:off x="4414493" y="3902242"/>
            <a:ext cx="0" cy="8380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A7ED4DE-F357-A930-4BA5-538831ED46F9}"/>
              </a:ext>
            </a:extLst>
          </p:cNvPr>
          <p:cNvCxnSpPr>
            <a:cxnSpLocks/>
            <a:endCxn id="51" idx="0"/>
          </p:cNvCxnSpPr>
          <p:nvPr/>
        </p:nvCxnSpPr>
        <p:spPr>
          <a:xfrm>
            <a:off x="1529963" y="4207928"/>
            <a:ext cx="0" cy="507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1DC5537B-EFDE-C773-C1B8-AFC17A501EB9}"/>
              </a:ext>
            </a:extLst>
          </p:cNvPr>
          <p:cNvCxnSpPr>
            <a:cxnSpLocks/>
            <a:endCxn id="59" idx="0"/>
          </p:cNvCxnSpPr>
          <p:nvPr/>
        </p:nvCxnSpPr>
        <p:spPr>
          <a:xfrm>
            <a:off x="10742625" y="4009549"/>
            <a:ext cx="1" cy="6805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3620EC06-9B28-41AA-07C0-5DC0B83C24B7}"/>
              </a:ext>
            </a:extLst>
          </p:cNvPr>
          <p:cNvCxnSpPr>
            <a:cxnSpLocks/>
            <a:endCxn id="58" idx="0"/>
          </p:cNvCxnSpPr>
          <p:nvPr/>
        </p:nvCxnSpPr>
        <p:spPr>
          <a:xfrm flipH="1">
            <a:off x="9115836" y="3968688"/>
            <a:ext cx="7428" cy="736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A8FB9AE4-F63F-FC17-2A07-D18F83100F0A}"/>
              </a:ext>
            </a:extLst>
          </p:cNvPr>
          <p:cNvCxnSpPr>
            <a:cxnSpLocks/>
          </p:cNvCxnSpPr>
          <p:nvPr/>
        </p:nvCxnSpPr>
        <p:spPr>
          <a:xfrm>
            <a:off x="7518310" y="4121620"/>
            <a:ext cx="3953" cy="6929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A76A6774-5903-6A67-48BC-C49D95996E4C}"/>
              </a:ext>
            </a:extLst>
          </p:cNvPr>
          <p:cNvCxnSpPr>
            <a:cxnSpLocks/>
            <a:endCxn id="42" idx="0"/>
          </p:cNvCxnSpPr>
          <p:nvPr/>
        </p:nvCxnSpPr>
        <p:spPr>
          <a:xfrm>
            <a:off x="5979665" y="4207928"/>
            <a:ext cx="0" cy="4988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447C04F7-2A22-252D-80A2-ACEB07C13C0C}"/>
              </a:ext>
            </a:extLst>
          </p:cNvPr>
          <p:cNvSpPr/>
          <p:nvPr/>
        </p:nvSpPr>
        <p:spPr>
          <a:xfrm>
            <a:off x="2407454" y="3325741"/>
            <a:ext cx="1222968" cy="973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HR Business Partner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Neighbourhoods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G11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F8DE95B-BAB8-C702-D2AA-003C86F643CE}"/>
              </a:ext>
            </a:extLst>
          </p:cNvPr>
          <p:cNvSpPr/>
          <p:nvPr/>
        </p:nvSpPr>
        <p:spPr>
          <a:xfrm>
            <a:off x="3911499" y="3348008"/>
            <a:ext cx="1222968" cy="973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HR Business Partner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Corporate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G11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CF7DDEF-085C-1388-777A-91F51AF79CE3}"/>
              </a:ext>
            </a:extLst>
          </p:cNvPr>
          <p:cNvSpPr/>
          <p:nvPr/>
        </p:nvSpPr>
        <p:spPr>
          <a:xfrm>
            <a:off x="5412344" y="3350109"/>
            <a:ext cx="1222968" cy="973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HR Business Partner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Adults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G11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A374BCE-2EC7-6D26-A1F3-F5D5082CC55F}"/>
              </a:ext>
            </a:extLst>
          </p:cNvPr>
          <p:cNvSpPr/>
          <p:nvPr/>
        </p:nvSpPr>
        <p:spPr>
          <a:xfrm>
            <a:off x="6960265" y="3348008"/>
            <a:ext cx="1222968" cy="973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HR Business Partner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Adults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G11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5FA892E-EAEC-3B7E-2A10-CD1BD6CA55AB}"/>
              </a:ext>
            </a:extLst>
          </p:cNvPr>
          <p:cNvSpPr/>
          <p:nvPr/>
        </p:nvSpPr>
        <p:spPr>
          <a:xfrm>
            <a:off x="8531176" y="3348008"/>
            <a:ext cx="1222968" cy="973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HR Business Partner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Growth &amp; Development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G11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FB4992C-018F-7625-462A-B68C6DF260B9}"/>
              </a:ext>
            </a:extLst>
          </p:cNvPr>
          <p:cNvSpPr/>
          <p:nvPr/>
        </p:nvSpPr>
        <p:spPr>
          <a:xfrm>
            <a:off x="10111746" y="3350038"/>
            <a:ext cx="1222968" cy="973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Head of Service Design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DA1FB48-25A9-2558-A8E5-1956ABF486C4}"/>
              </a:ext>
            </a:extLst>
          </p:cNvPr>
          <p:cNvSpPr/>
          <p:nvPr/>
        </p:nvSpPr>
        <p:spPr>
          <a:xfrm>
            <a:off x="3848967" y="4706643"/>
            <a:ext cx="1100328" cy="11260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1"/>
              </a:rPr>
              <a:t>Business Partner team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B9812F6-2A18-CF24-7378-61F1F8FB0676}"/>
              </a:ext>
            </a:extLst>
          </p:cNvPr>
          <p:cNvCxnSpPr>
            <a:cxnSpLocks/>
          </p:cNvCxnSpPr>
          <p:nvPr/>
        </p:nvCxnSpPr>
        <p:spPr>
          <a:xfrm>
            <a:off x="4522983" y="2978009"/>
            <a:ext cx="0" cy="347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8436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CC Corporate">
      <a:dk1>
        <a:srgbClr val="000000"/>
      </a:dk1>
      <a:lt1>
        <a:srgbClr val="FFFFFF"/>
      </a:lt1>
      <a:dk2>
        <a:srgbClr val="658BA3"/>
      </a:dk2>
      <a:lt2>
        <a:srgbClr val="CAD5CF"/>
      </a:lt2>
      <a:accent1>
        <a:srgbClr val="733151"/>
      </a:accent1>
      <a:accent2>
        <a:srgbClr val="658BA3"/>
      </a:accent2>
      <a:accent3>
        <a:srgbClr val="D3A809"/>
      </a:accent3>
      <a:accent4>
        <a:srgbClr val="DB4D64"/>
      </a:accent4>
      <a:accent5>
        <a:srgbClr val="ADB77B"/>
      </a:accent5>
      <a:accent6>
        <a:srgbClr val="FFC222"/>
      </a:accent6>
      <a:hlink>
        <a:srgbClr val="658BA3"/>
      </a:hlink>
      <a:folHlink>
        <a:srgbClr val="73315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CC Corporate PPT ForSarahT" id="{D4613A1A-EA46-4833-A256-F46DD5542884}" vid="{55729B41-7B93-4030-B22F-C7A969D386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MCC+Corporate+Template</Template>
  <TotalTime>295</TotalTime>
  <Words>259</Words>
  <Application>Microsoft Office PowerPoint</Application>
  <PresentationFormat>Widescreen</PresentationFormat>
  <Paragraphs>94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1</vt:lpstr>
      <vt:lpstr>Arial</vt:lpstr>
      <vt:lpstr>Calibri</vt:lpstr>
      <vt:lpstr>Office Theme</vt:lpstr>
      <vt:lpstr> Manchester City Council   Corporate Services Team and People &amp; OD Service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Manchester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Lucy Hopkins</dc:creator>
  <cp:lastModifiedBy>Jo Rabbani</cp:lastModifiedBy>
  <cp:revision>13</cp:revision>
  <dcterms:created xsi:type="dcterms:W3CDTF">2025-09-26T10:52:11Z</dcterms:created>
  <dcterms:modified xsi:type="dcterms:W3CDTF">2026-02-26T16:08:54Z</dcterms:modified>
</cp:coreProperties>
</file>